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ebp" ContentType="image/jpeg"/>
  <Default Extension="jpeg" ContentType="image/jpeg"/>
  <Default Extension="rels" ContentType="application/vnd.openxmlformats-package.relationships+xml"/>
  <Default Extension="xml" ContentType="application/xml"/>
  <Default Extension="php" ContentType="image/jpeg"/>
  <Default Extension="tiff" ContentType="image/tif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0"/>
  </p:notesMasterIdLst>
  <p:sldIdLst>
    <p:sldId id="265" r:id="rId2"/>
    <p:sldId id="266" r:id="rId3"/>
    <p:sldId id="267" r:id="rId4"/>
    <p:sldId id="269" r:id="rId5"/>
    <p:sldId id="270" r:id="rId6"/>
    <p:sldId id="262" r:id="rId7"/>
    <p:sldId id="271" r:id="rId8"/>
    <p:sldId id="275" r:id="rId9"/>
    <p:sldId id="276" r:id="rId10"/>
    <p:sldId id="277" r:id="rId11"/>
    <p:sldId id="283" r:id="rId12"/>
    <p:sldId id="278" r:id="rId13"/>
    <p:sldId id="332" r:id="rId14"/>
    <p:sldId id="333" r:id="rId15"/>
    <p:sldId id="334" r:id="rId16"/>
    <p:sldId id="335" r:id="rId17"/>
    <p:sldId id="336" r:id="rId18"/>
    <p:sldId id="286" r:id="rId19"/>
    <p:sldId id="285" r:id="rId20"/>
    <p:sldId id="279" r:id="rId21"/>
    <p:sldId id="287" r:id="rId22"/>
    <p:sldId id="291" r:id="rId23"/>
    <p:sldId id="413" r:id="rId24"/>
    <p:sldId id="289" r:id="rId25"/>
    <p:sldId id="290" r:id="rId26"/>
    <p:sldId id="414" r:id="rId27"/>
    <p:sldId id="293" r:id="rId28"/>
    <p:sldId id="274" r:id="rId29"/>
    <p:sldId id="272" r:id="rId30"/>
    <p:sldId id="296" r:id="rId31"/>
    <p:sldId id="281" r:id="rId32"/>
    <p:sldId id="295" r:id="rId33"/>
    <p:sldId id="294" r:id="rId34"/>
    <p:sldId id="297" r:id="rId35"/>
    <p:sldId id="302" r:id="rId36"/>
    <p:sldId id="320" r:id="rId37"/>
    <p:sldId id="321" r:id="rId38"/>
    <p:sldId id="322" r:id="rId39"/>
    <p:sldId id="323" r:id="rId40"/>
    <p:sldId id="298" r:id="rId41"/>
    <p:sldId id="299" r:id="rId42"/>
    <p:sldId id="301" r:id="rId43"/>
    <p:sldId id="300" r:id="rId44"/>
    <p:sldId id="303" r:id="rId45"/>
    <p:sldId id="304" r:id="rId46"/>
    <p:sldId id="305" r:id="rId47"/>
    <p:sldId id="326" r:id="rId48"/>
    <p:sldId id="310" r:id="rId49"/>
    <p:sldId id="311" r:id="rId50"/>
    <p:sldId id="417" r:id="rId51"/>
    <p:sldId id="313" r:id="rId52"/>
    <p:sldId id="312" r:id="rId53"/>
    <p:sldId id="419" r:id="rId54"/>
    <p:sldId id="410" r:id="rId55"/>
    <p:sldId id="420" r:id="rId56"/>
    <p:sldId id="421" r:id="rId57"/>
    <p:sldId id="411" r:id="rId58"/>
    <p:sldId id="422" r:id="rId59"/>
    <p:sldId id="314" r:id="rId60"/>
    <p:sldId id="412" r:id="rId61"/>
    <p:sldId id="315" r:id="rId62"/>
    <p:sldId id="317" r:id="rId63"/>
    <p:sldId id="316" r:id="rId64"/>
    <p:sldId id="318" r:id="rId65"/>
    <p:sldId id="415" r:id="rId66"/>
    <p:sldId id="319" r:id="rId67"/>
    <p:sldId id="306" r:id="rId68"/>
    <p:sldId id="328" r:id="rId69"/>
    <p:sldId id="327" r:id="rId70"/>
    <p:sldId id="307" r:id="rId71"/>
    <p:sldId id="329" r:id="rId72"/>
    <p:sldId id="330" r:id="rId73"/>
    <p:sldId id="308" r:id="rId74"/>
    <p:sldId id="324" r:id="rId75"/>
    <p:sldId id="331" r:id="rId76"/>
    <p:sldId id="341" r:id="rId77"/>
    <p:sldId id="339" r:id="rId78"/>
    <p:sldId id="337" r:id="rId79"/>
    <p:sldId id="346" r:id="rId80"/>
    <p:sldId id="342" r:id="rId81"/>
    <p:sldId id="343" r:id="rId82"/>
    <p:sldId id="344" r:id="rId83"/>
    <p:sldId id="345" r:id="rId84"/>
    <p:sldId id="347" r:id="rId85"/>
    <p:sldId id="338" r:id="rId86"/>
    <p:sldId id="325" r:id="rId87"/>
    <p:sldId id="348" r:id="rId88"/>
    <p:sldId id="349" r:id="rId89"/>
    <p:sldId id="350" r:id="rId90"/>
    <p:sldId id="351" r:id="rId91"/>
    <p:sldId id="353" r:id="rId92"/>
    <p:sldId id="354" r:id="rId93"/>
    <p:sldId id="355" r:id="rId94"/>
    <p:sldId id="370" r:id="rId95"/>
    <p:sldId id="371" r:id="rId96"/>
    <p:sldId id="356" r:id="rId97"/>
    <p:sldId id="357" r:id="rId98"/>
    <p:sldId id="358" r:id="rId99"/>
    <p:sldId id="364" r:id="rId100"/>
    <p:sldId id="365" r:id="rId101"/>
    <p:sldId id="368" r:id="rId102"/>
    <p:sldId id="409" r:id="rId103"/>
    <p:sldId id="408" r:id="rId104"/>
    <p:sldId id="369" r:id="rId105"/>
    <p:sldId id="359" r:id="rId106"/>
    <p:sldId id="376" r:id="rId107"/>
    <p:sldId id="377" r:id="rId108"/>
    <p:sldId id="378" r:id="rId109"/>
    <p:sldId id="379" r:id="rId110"/>
    <p:sldId id="381" r:id="rId111"/>
    <p:sldId id="380" r:id="rId112"/>
    <p:sldId id="383" r:id="rId113"/>
    <p:sldId id="382" r:id="rId114"/>
    <p:sldId id="360" r:id="rId115"/>
    <p:sldId id="361" r:id="rId116"/>
    <p:sldId id="362" r:id="rId117"/>
    <p:sldId id="363" r:id="rId118"/>
    <p:sldId id="309" r:id="rId119"/>
    <p:sldId id="407" r:id="rId120"/>
    <p:sldId id="406" r:id="rId121"/>
    <p:sldId id="374" r:id="rId122"/>
    <p:sldId id="372" r:id="rId123"/>
    <p:sldId id="418" r:id="rId124"/>
    <p:sldId id="375" r:id="rId125"/>
    <p:sldId id="37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5" r:id="rId134"/>
    <p:sldId id="396" r:id="rId135"/>
    <p:sldId id="393" r:id="rId136"/>
    <p:sldId id="391" r:id="rId137"/>
    <p:sldId id="392" r:id="rId138"/>
    <p:sldId id="397" r:id="rId139"/>
    <p:sldId id="400" r:id="rId140"/>
    <p:sldId id="401" r:id="rId141"/>
    <p:sldId id="398" r:id="rId142"/>
    <p:sldId id="399" r:id="rId143"/>
    <p:sldId id="402" r:id="rId144"/>
    <p:sldId id="403" r:id="rId145"/>
    <p:sldId id="404" r:id="rId146"/>
    <p:sldId id="405" r:id="rId147"/>
    <p:sldId id="416" r:id="rId148"/>
    <p:sldId id="268" r:id="rId1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61" autoAdjust="0"/>
  </p:normalViewPr>
  <p:slideViewPr>
    <p:cSldViewPr snapToGrid="0">
      <p:cViewPr varScale="1">
        <p:scale>
          <a:sx n="80" d="100"/>
          <a:sy n="80" d="100"/>
        </p:scale>
        <p:origin x="11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E328F-8694-4D14-AE1F-FD36CE0B8361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5377CE-C5F3-43D6-B95F-4D63DE95DD36}">
      <dgm:prSet phldrT="[文本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altLang="zh-CN" sz="2200" dirty="0">
              <a:solidFill>
                <a:schemeClr val="tx1"/>
              </a:solidFill>
            </a:rPr>
            <a:t>SPARQL</a:t>
          </a:r>
          <a:r>
            <a:rPr lang="zh-CN" altLang="en-US" sz="2200" dirty="0">
              <a:solidFill>
                <a:schemeClr val="tx1"/>
              </a:solidFill>
            </a:rPr>
            <a:t>，</a:t>
          </a:r>
          <a:r>
            <a:rPr lang="zh-CN" sz="2200" dirty="0">
              <a:solidFill>
                <a:schemeClr val="tx1"/>
              </a:solidFill>
            </a:rPr>
            <a:t>作为一种查询语言，最广泛的应用是</a:t>
          </a:r>
          <a:r>
            <a:rPr lang="zh-CN" sz="2200" dirty="0">
              <a:solidFill>
                <a:srgbClr val="FF0000"/>
              </a:solidFill>
            </a:rPr>
            <a:t>对</a:t>
          </a:r>
          <a:r>
            <a:rPr lang="en-US" sz="2200" dirty="0">
              <a:solidFill>
                <a:srgbClr val="FF0000"/>
              </a:solidFill>
            </a:rPr>
            <a:t>RDF</a:t>
          </a:r>
          <a:r>
            <a:rPr lang="zh-CN" sz="2200" dirty="0">
              <a:solidFill>
                <a:srgbClr val="FF0000"/>
              </a:solidFill>
            </a:rPr>
            <a:t>格式的数据进行查询</a:t>
          </a:r>
          <a:r>
            <a:rPr lang="zh-CN" sz="2200" dirty="0">
              <a:solidFill>
                <a:schemeClr val="tx1"/>
              </a:solidFill>
            </a:rPr>
            <a:t>。</a:t>
          </a:r>
          <a:r>
            <a:rPr lang="en-US" sz="2200" dirty="0">
              <a:solidFill>
                <a:schemeClr val="tx1"/>
              </a:solidFill>
            </a:rPr>
            <a:t>SPARQL</a:t>
          </a:r>
          <a:r>
            <a:rPr lang="zh-CN" sz="2200" dirty="0">
              <a:solidFill>
                <a:schemeClr val="tx1"/>
              </a:solidFill>
            </a:rPr>
            <a:t>查询语言的语法形式为一个</a:t>
          </a:r>
          <a:r>
            <a:rPr lang="zh-CN" sz="2200" dirty="0">
              <a:solidFill>
                <a:srgbClr val="FF0000"/>
              </a:solidFill>
            </a:rPr>
            <a:t>模式三元组</a:t>
          </a:r>
          <a:r>
            <a:rPr lang="zh-CN" sz="2200" dirty="0">
              <a:solidFill>
                <a:schemeClr val="tx1"/>
              </a:solidFill>
            </a:rPr>
            <a:t>，又叫</a:t>
          </a:r>
          <a:r>
            <a:rPr lang="zh-CN" sz="2200" dirty="0">
              <a:solidFill>
                <a:srgbClr val="FF0000"/>
              </a:solidFill>
            </a:rPr>
            <a:t>基本图模式</a:t>
          </a:r>
          <a:r>
            <a:rPr lang="zh-CN" sz="2200" dirty="0">
              <a:solidFill>
                <a:schemeClr val="tx1"/>
              </a:solidFill>
            </a:rPr>
            <a:t>。这和</a:t>
          </a:r>
          <a:r>
            <a:rPr lang="en-US" sz="2200" dirty="0">
              <a:solidFill>
                <a:schemeClr val="tx1"/>
              </a:solidFill>
            </a:rPr>
            <a:t>RDF</a:t>
          </a:r>
          <a:r>
            <a:rPr lang="zh-CN" sz="2200" dirty="0">
              <a:solidFill>
                <a:schemeClr val="tx1"/>
              </a:solidFill>
            </a:rPr>
            <a:t>的三元组模式很相似，即主谓宾三元组模式。</a:t>
          </a:r>
          <a:endParaRPr lang="zh-CN" altLang="en-US" sz="2200" dirty="0">
            <a:solidFill>
              <a:schemeClr val="tx1"/>
            </a:solidFill>
          </a:endParaRPr>
        </a:p>
      </dgm:t>
    </dgm:pt>
    <dgm:pt modelId="{EDF58BCA-96AD-4649-B9AA-A4E9AC71BCF6}" type="parTrans" cxnId="{3CE7180C-821B-48E8-B80D-BA6C0B1FCC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0F292C3-4CD6-428C-AA7F-B341614D05AD}" type="sibTrans" cxnId="{3CE7180C-821B-48E8-B80D-BA6C0B1FCC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F8AC635-78EC-4491-90A0-5A4A1C0D7DF6}">
      <dgm:prSet phldrT="[文本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200" dirty="0">
              <a:solidFill>
                <a:schemeClr val="tx1"/>
              </a:solidFill>
            </a:rPr>
            <a:t>Cypher</a:t>
          </a:r>
          <a:r>
            <a:rPr lang="zh-CN" sz="2200" dirty="0">
              <a:solidFill>
                <a:schemeClr val="tx1"/>
              </a:solidFill>
            </a:rPr>
            <a:t>是一种</a:t>
          </a:r>
          <a:r>
            <a:rPr lang="zh-CN" altLang="zh-CN" sz="2200" dirty="0">
              <a:solidFill>
                <a:schemeClr val="tx1"/>
              </a:solidFill>
            </a:rPr>
            <a:t>声明</a:t>
          </a:r>
          <a:r>
            <a:rPr lang="zh-CN" sz="2200" dirty="0">
              <a:solidFill>
                <a:schemeClr val="tx1"/>
              </a:solidFill>
            </a:rPr>
            <a:t>式的图查询语言，可以形象有效</a:t>
          </a:r>
          <a:r>
            <a:rPr lang="zh-CN" altLang="en-US" sz="2200" dirty="0">
              <a:solidFill>
                <a:schemeClr val="tx1"/>
              </a:solidFill>
            </a:rPr>
            <a:t>的</a:t>
          </a:r>
          <a:r>
            <a:rPr lang="zh-CN" sz="2200" dirty="0">
              <a:solidFill>
                <a:schemeClr val="tx1"/>
              </a:solidFill>
            </a:rPr>
            <a:t>查询或更新图数据。</a:t>
          </a:r>
          <a:r>
            <a:rPr lang="en-US" sz="2200" dirty="0">
              <a:solidFill>
                <a:schemeClr val="tx1"/>
              </a:solidFill>
            </a:rPr>
            <a:t>Cypher</a:t>
          </a:r>
          <a:r>
            <a:rPr lang="zh-CN" sz="2200" dirty="0">
              <a:solidFill>
                <a:schemeClr val="tx1"/>
              </a:solidFill>
            </a:rPr>
            <a:t>的设计初衷就是追求人性化，同时，</a:t>
          </a:r>
          <a:r>
            <a:rPr lang="en-US" sz="2200" dirty="0">
              <a:solidFill>
                <a:schemeClr val="tx1"/>
              </a:solidFill>
            </a:rPr>
            <a:t>Cypher</a:t>
          </a:r>
          <a:r>
            <a:rPr lang="zh-CN" sz="2200" dirty="0">
              <a:solidFill>
                <a:schemeClr val="tx1"/>
              </a:solidFill>
            </a:rPr>
            <a:t>作为</a:t>
          </a:r>
          <a:r>
            <a:rPr lang="zh-CN" sz="2200" dirty="0">
              <a:solidFill>
                <a:srgbClr val="FF0000"/>
              </a:solidFill>
            </a:rPr>
            <a:t>一种类</a:t>
          </a:r>
          <a:r>
            <a:rPr lang="en-US" sz="2200" dirty="0">
              <a:solidFill>
                <a:srgbClr val="FF0000"/>
              </a:solidFill>
            </a:rPr>
            <a:t>SQL</a:t>
          </a:r>
          <a:r>
            <a:rPr lang="zh-CN" sz="2200" dirty="0">
              <a:solidFill>
                <a:srgbClr val="FF0000"/>
              </a:solidFill>
            </a:rPr>
            <a:t>语言</a:t>
          </a:r>
          <a:r>
            <a:rPr lang="zh-CN" sz="2200" dirty="0">
              <a:solidFill>
                <a:schemeClr val="tx1"/>
              </a:solidFill>
            </a:rPr>
            <a:t>，继承了</a:t>
          </a:r>
          <a:r>
            <a:rPr lang="en-US" sz="2200" dirty="0">
              <a:solidFill>
                <a:schemeClr val="tx1"/>
              </a:solidFill>
            </a:rPr>
            <a:t>SQL</a:t>
          </a:r>
          <a:r>
            <a:rPr lang="zh-CN" sz="2200" dirty="0">
              <a:solidFill>
                <a:schemeClr val="tx1"/>
              </a:solidFill>
            </a:rPr>
            <a:t>许多关键词，也借鉴了</a:t>
          </a:r>
          <a:r>
            <a:rPr lang="en-US" sz="2200" dirty="0">
              <a:solidFill>
                <a:schemeClr val="tx1"/>
              </a:solidFill>
            </a:rPr>
            <a:t>SQL</a:t>
          </a:r>
          <a:r>
            <a:rPr lang="zh-CN" sz="2200" dirty="0">
              <a:solidFill>
                <a:schemeClr val="tx1"/>
              </a:solidFill>
            </a:rPr>
            <a:t>的结构，即查询由各类语句链接在一起，相互之间</a:t>
          </a:r>
          <a:r>
            <a:rPr lang="zh-CN" sz="2200" dirty="0">
              <a:solidFill>
                <a:srgbClr val="FF0000"/>
              </a:solidFill>
            </a:rPr>
            <a:t>传递中间结果集</a:t>
          </a:r>
          <a:r>
            <a:rPr lang="zh-CN" altLang="en-US" sz="2200" dirty="0">
              <a:solidFill>
                <a:schemeClr val="tx1"/>
              </a:solidFill>
            </a:rPr>
            <a:t>。</a:t>
          </a:r>
        </a:p>
      </dgm:t>
    </dgm:pt>
    <dgm:pt modelId="{895AAD48-BBDC-4072-94D5-245373B1EED2}" type="parTrans" cxnId="{5BDE49F7-E685-4501-A410-9B6295CD33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D9C6394-C1E2-44F6-9BC0-8EA815E300FB}" type="sibTrans" cxnId="{5BDE49F7-E685-4501-A410-9B6295CD33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8DC55B6-0A8E-47D5-B60F-1759CC0D70AB}">
      <dgm:prSet phldrT="[文本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200" dirty="0">
              <a:solidFill>
                <a:schemeClr val="tx1"/>
              </a:solidFill>
            </a:rPr>
            <a:t>Gremlin</a:t>
          </a:r>
          <a:r>
            <a:rPr lang="zh-CN" sz="2200" dirty="0">
              <a:solidFill>
                <a:schemeClr val="tx1"/>
              </a:solidFill>
            </a:rPr>
            <a:t>是</a:t>
          </a:r>
          <a:r>
            <a:rPr lang="en-US" sz="2200" dirty="0">
              <a:solidFill>
                <a:schemeClr val="tx1"/>
              </a:solidFill>
            </a:rPr>
            <a:t>Apache TinkerPop</a:t>
          </a:r>
          <a:r>
            <a:rPr lang="zh-CN" sz="2200" dirty="0">
              <a:solidFill>
                <a:schemeClr val="tx1"/>
              </a:solidFill>
            </a:rPr>
            <a:t>设计、开发的一种图遍历语言，创建于</a:t>
          </a:r>
          <a:r>
            <a:rPr lang="en-US" sz="2200" dirty="0">
              <a:solidFill>
                <a:schemeClr val="tx1"/>
              </a:solidFill>
            </a:rPr>
            <a:t>2009</a:t>
          </a:r>
          <a:r>
            <a:rPr lang="zh-CN" sz="2200" dirty="0">
              <a:solidFill>
                <a:schemeClr val="tx1"/>
              </a:solidFill>
            </a:rPr>
            <a:t>年。</a:t>
          </a:r>
          <a:r>
            <a:rPr lang="en-US" sz="2200" dirty="0">
              <a:solidFill>
                <a:schemeClr val="tx1"/>
              </a:solidFill>
            </a:rPr>
            <a:t>Gremlin</a:t>
          </a:r>
          <a:r>
            <a:rPr lang="zh-CN" sz="2200" dirty="0">
              <a:solidFill>
                <a:schemeClr val="tx1"/>
              </a:solidFill>
            </a:rPr>
            <a:t>是一种</a:t>
          </a:r>
          <a:r>
            <a:rPr lang="zh-CN" sz="2200" dirty="0">
              <a:solidFill>
                <a:srgbClr val="FF0000"/>
              </a:solidFill>
            </a:rPr>
            <a:t>数据流</a:t>
          </a:r>
          <a:r>
            <a:rPr lang="zh-CN" sz="2200" dirty="0">
              <a:solidFill>
                <a:schemeClr val="tx1"/>
              </a:solidFill>
            </a:rPr>
            <a:t>查询语言，支持用户在具体图应用上进行复杂的遍历或查询。</a:t>
          </a:r>
          <a:r>
            <a:rPr lang="zh-CN" altLang="en-US" sz="2200" dirty="0">
              <a:solidFill>
                <a:schemeClr val="tx1"/>
              </a:solidFill>
            </a:rPr>
            <a:t>每个</a:t>
          </a:r>
          <a:r>
            <a:rPr lang="en-US" altLang="zh-CN" sz="2200" dirty="0">
              <a:solidFill>
                <a:schemeClr val="tx1"/>
              </a:solidFill>
            </a:rPr>
            <a:t>Gremlin</a:t>
          </a:r>
          <a:r>
            <a:rPr lang="zh-CN" altLang="en-US" sz="2200" dirty="0">
              <a:solidFill>
                <a:schemeClr val="tx1"/>
              </a:solidFill>
            </a:rPr>
            <a:t>查询都是由</a:t>
          </a:r>
          <a:r>
            <a:rPr lang="zh-CN" altLang="en-US" sz="2200" dirty="0">
              <a:solidFill>
                <a:srgbClr val="FF0000"/>
              </a:solidFill>
            </a:rPr>
            <a:t>一系列步骤组成</a:t>
          </a:r>
          <a:r>
            <a:rPr lang="zh-CN" altLang="en-US" sz="2200" dirty="0">
              <a:solidFill>
                <a:schemeClr val="tx1"/>
              </a:solidFill>
            </a:rPr>
            <a:t>的，而其中每一步都在数据流上实现</a:t>
          </a:r>
          <a:r>
            <a:rPr lang="zh-CN" altLang="en-US" sz="2200" dirty="0">
              <a:solidFill>
                <a:srgbClr val="FF0000"/>
              </a:solidFill>
            </a:rPr>
            <a:t>原子操作</a:t>
          </a:r>
          <a:r>
            <a:rPr lang="zh-CN" altLang="en-US" sz="2200" dirty="0">
              <a:solidFill>
                <a:schemeClr val="tx1"/>
              </a:solidFill>
            </a:rPr>
            <a:t>。</a:t>
          </a:r>
        </a:p>
      </dgm:t>
    </dgm:pt>
    <dgm:pt modelId="{E57C4C8B-E3EE-4BBC-A0E3-594687F98436}" type="parTrans" cxnId="{6F685B25-EBCE-4719-9643-257FBE99654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85D6AF8-CED7-4A62-BD6D-95AAAC752474}" type="sibTrans" cxnId="{6F685B25-EBCE-4719-9643-257FBE99654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8BBC51C-28FA-4AEC-B9E9-CA8D356E6A2E}" type="pres">
      <dgm:prSet presAssocID="{F4AE328F-8694-4D14-AE1F-FD36CE0B8361}" presName="Name0" presStyleCnt="0">
        <dgm:presLayoutVars>
          <dgm:chMax val="7"/>
          <dgm:chPref val="7"/>
          <dgm:dir/>
        </dgm:presLayoutVars>
      </dgm:prSet>
      <dgm:spPr/>
    </dgm:pt>
    <dgm:pt modelId="{414608B9-873E-4E77-A515-A43987E40A3B}" type="pres">
      <dgm:prSet presAssocID="{F4AE328F-8694-4D14-AE1F-FD36CE0B8361}" presName="Name1" presStyleCnt="0"/>
      <dgm:spPr/>
    </dgm:pt>
    <dgm:pt modelId="{982102B8-64CB-4FD4-BD05-AAFD22626D2B}" type="pres">
      <dgm:prSet presAssocID="{F4AE328F-8694-4D14-AE1F-FD36CE0B8361}" presName="cycle" presStyleCnt="0"/>
      <dgm:spPr/>
    </dgm:pt>
    <dgm:pt modelId="{ED633B3C-079C-4AD0-BAB0-C636605D538F}" type="pres">
      <dgm:prSet presAssocID="{F4AE328F-8694-4D14-AE1F-FD36CE0B8361}" presName="srcNode" presStyleLbl="node1" presStyleIdx="0" presStyleCnt="3"/>
      <dgm:spPr/>
    </dgm:pt>
    <dgm:pt modelId="{940B9169-F704-45AB-9E28-D9F6567F0953}" type="pres">
      <dgm:prSet presAssocID="{F4AE328F-8694-4D14-AE1F-FD36CE0B8361}" presName="conn" presStyleLbl="parChTrans1D2" presStyleIdx="0" presStyleCnt="1"/>
      <dgm:spPr/>
    </dgm:pt>
    <dgm:pt modelId="{9411E0FC-BEB9-4B3C-B528-38735CF2347F}" type="pres">
      <dgm:prSet presAssocID="{F4AE328F-8694-4D14-AE1F-FD36CE0B8361}" presName="extraNode" presStyleLbl="node1" presStyleIdx="0" presStyleCnt="3"/>
      <dgm:spPr/>
    </dgm:pt>
    <dgm:pt modelId="{053830D6-8F7D-4C9B-A4CC-577CDB7C4904}" type="pres">
      <dgm:prSet presAssocID="{F4AE328F-8694-4D14-AE1F-FD36CE0B8361}" presName="dstNode" presStyleLbl="node1" presStyleIdx="0" presStyleCnt="3"/>
      <dgm:spPr/>
    </dgm:pt>
    <dgm:pt modelId="{DBEBF5E1-C61C-43A1-8D2A-EB9600818C26}" type="pres">
      <dgm:prSet presAssocID="{F65377CE-C5F3-43D6-B95F-4D63DE95DD36}" presName="text_1" presStyleLbl="node1" presStyleIdx="0" presStyleCnt="3" custScaleY="121596">
        <dgm:presLayoutVars>
          <dgm:bulletEnabled val="1"/>
        </dgm:presLayoutVars>
      </dgm:prSet>
      <dgm:spPr/>
    </dgm:pt>
    <dgm:pt modelId="{C560345B-C29D-4B6A-A92C-31475A0951BA}" type="pres">
      <dgm:prSet presAssocID="{F65377CE-C5F3-43D6-B95F-4D63DE95DD36}" presName="accent_1" presStyleCnt="0"/>
      <dgm:spPr/>
    </dgm:pt>
    <dgm:pt modelId="{A2A7716B-F1A6-48B8-B0C7-E2BCFF58723C}" type="pres">
      <dgm:prSet presAssocID="{F65377CE-C5F3-43D6-B95F-4D63DE95DD36}" presName="accentRepeatNode" presStyleLbl="solidFgAcc1" presStyleIdx="0" presStyleCnt="3"/>
      <dgm:spPr/>
    </dgm:pt>
    <dgm:pt modelId="{DF87D2B3-A91E-4550-A4C3-DAFFA64F1BAC}" type="pres">
      <dgm:prSet presAssocID="{FF8AC635-78EC-4491-90A0-5A4A1C0D7DF6}" presName="text_2" presStyleLbl="node1" presStyleIdx="1" presStyleCnt="3" custScaleY="123347">
        <dgm:presLayoutVars>
          <dgm:bulletEnabled val="1"/>
        </dgm:presLayoutVars>
      </dgm:prSet>
      <dgm:spPr/>
    </dgm:pt>
    <dgm:pt modelId="{520BBC3B-E3D4-441C-B304-C94F20141746}" type="pres">
      <dgm:prSet presAssocID="{FF8AC635-78EC-4491-90A0-5A4A1C0D7DF6}" presName="accent_2" presStyleCnt="0"/>
      <dgm:spPr/>
    </dgm:pt>
    <dgm:pt modelId="{C9824C3B-8505-4BC1-81CE-1BCC6D304B87}" type="pres">
      <dgm:prSet presAssocID="{FF8AC635-78EC-4491-90A0-5A4A1C0D7DF6}" presName="accentRepeatNode" presStyleLbl="solidFgAcc1" presStyleIdx="1" presStyleCnt="3"/>
      <dgm:spPr/>
    </dgm:pt>
    <dgm:pt modelId="{5C2C78C4-610B-4C08-A584-DA0F0279E1F4}" type="pres">
      <dgm:prSet presAssocID="{08DC55B6-0A8E-47D5-B60F-1759CC0D70AB}" presName="text_3" presStyleLbl="node1" presStyleIdx="2" presStyleCnt="3" custScaleY="130739">
        <dgm:presLayoutVars>
          <dgm:bulletEnabled val="1"/>
        </dgm:presLayoutVars>
      </dgm:prSet>
      <dgm:spPr/>
    </dgm:pt>
    <dgm:pt modelId="{F61F7D72-305F-4C51-97E4-17CC6288EC58}" type="pres">
      <dgm:prSet presAssocID="{08DC55B6-0A8E-47D5-B60F-1759CC0D70AB}" presName="accent_3" presStyleCnt="0"/>
      <dgm:spPr/>
    </dgm:pt>
    <dgm:pt modelId="{019E2A1C-4643-4F93-9AE9-DCA4B4001AA1}" type="pres">
      <dgm:prSet presAssocID="{08DC55B6-0A8E-47D5-B60F-1759CC0D70AB}" presName="accentRepeatNode" presStyleLbl="solidFgAcc1" presStyleIdx="2" presStyleCnt="3"/>
      <dgm:spPr/>
    </dgm:pt>
  </dgm:ptLst>
  <dgm:cxnLst>
    <dgm:cxn modelId="{3CE7180C-821B-48E8-B80D-BA6C0B1FCC35}" srcId="{F4AE328F-8694-4D14-AE1F-FD36CE0B8361}" destId="{F65377CE-C5F3-43D6-B95F-4D63DE95DD36}" srcOrd="0" destOrd="0" parTransId="{EDF58BCA-96AD-4649-B9AA-A4E9AC71BCF6}" sibTransId="{E0F292C3-4CD6-428C-AA7F-B341614D05AD}"/>
    <dgm:cxn modelId="{6F685B25-EBCE-4719-9643-257FBE996548}" srcId="{F4AE328F-8694-4D14-AE1F-FD36CE0B8361}" destId="{08DC55B6-0A8E-47D5-B60F-1759CC0D70AB}" srcOrd="2" destOrd="0" parTransId="{E57C4C8B-E3EE-4BBC-A0E3-594687F98436}" sibTransId="{985D6AF8-CED7-4A62-BD6D-95AAAC752474}"/>
    <dgm:cxn modelId="{ED19932D-0420-614F-9376-4704A5A227D2}" type="presOf" srcId="{F4AE328F-8694-4D14-AE1F-FD36CE0B8361}" destId="{68BBC51C-28FA-4AEC-B9E9-CA8D356E6A2E}" srcOrd="0" destOrd="0" presId="urn:microsoft.com/office/officeart/2008/layout/VerticalCurvedList"/>
    <dgm:cxn modelId="{D2D39693-DB8B-BC4D-A910-6D79708E5122}" type="presOf" srcId="{E0F292C3-4CD6-428C-AA7F-B341614D05AD}" destId="{940B9169-F704-45AB-9E28-D9F6567F0953}" srcOrd="0" destOrd="0" presId="urn:microsoft.com/office/officeart/2008/layout/VerticalCurvedList"/>
    <dgm:cxn modelId="{815E48B6-73B0-B94C-92C2-D232CCF8E31E}" type="presOf" srcId="{F65377CE-C5F3-43D6-B95F-4D63DE95DD36}" destId="{DBEBF5E1-C61C-43A1-8D2A-EB9600818C26}" srcOrd="0" destOrd="0" presId="urn:microsoft.com/office/officeart/2008/layout/VerticalCurvedList"/>
    <dgm:cxn modelId="{6FDD1EBA-5BE3-2648-BD82-8DC85D83ACB0}" type="presOf" srcId="{FF8AC635-78EC-4491-90A0-5A4A1C0D7DF6}" destId="{DF87D2B3-A91E-4550-A4C3-DAFFA64F1BAC}" srcOrd="0" destOrd="0" presId="urn:microsoft.com/office/officeart/2008/layout/VerticalCurvedList"/>
    <dgm:cxn modelId="{F8CBF5E6-809D-4A40-8294-85A08D4E5F40}" type="presOf" srcId="{08DC55B6-0A8E-47D5-B60F-1759CC0D70AB}" destId="{5C2C78C4-610B-4C08-A584-DA0F0279E1F4}" srcOrd="0" destOrd="0" presId="urn:microsoft.com/office/officeart/2008/layout/VerticalCurvedList"/>
    <dgm:cxn modelId="{5BDE49F7-E685-4501-A410-9B6295CD3335}" srcId="{F4AE328F-8694-4D14-AE1F-FD36CE0B8361}" destId="{FF8AC635-78EC-4491-90A0-5A4A1C0D7DF6}" srcOrd="1" destOrd="0" parTransId="{895AAD48-BBDC-4072-94D5-245373B1EED2}" sibTransId="{CD9C6394-C1E2-44F6-9BC0-8EA815E300FB}"/>
    <dgm:cxn modelId="{688F6D41-56B9-B64F-B71B-2E39376D6DD5}" type="presParOf" srcId="{68BBC51C-28FA-4AEC-B9E9-CA8D356E6A2E}" destId="{414608B9-873E-4E77-A515-A43987E40A3B}" srcOrd="0" destOrd="0" presId="urn:microsoft.com/office/officeart/2008/layout/VerticalCurvedList"/>
    <dgm:cxn modelId="{BD443929-052D-E645-BD38-93F8B9234282}" type="presParOf" srcId="{414608B9-873E-4E77-A515-A43987E40A3B}" destId="{982102B8-64CB-4FD4-BD05-AAFD22626D2B}" srcOrd="0" destOrd="0" presId="urn:microsoft.com/office/officeart/2008/layout/VerticalCurvedList"/>
    <dgm:cxn modelId="{CF0DBD26-4B19-F045-960E-EBCA0590F80C}" type="presParOf" srcId="{982102B8-64CB-4FD4-BD05-AAFD22626D2B}" destId="{ED633B3C-079C-4AD0-BAB0-C636605D538F}" srcOrd="0" destOrd="0" presId="urn:microsoft.com/office/officeart/2008/layout/VerticalCurvedList"/>
    <dgm:cxn modelId="{220D93EE-6928-8144-8E8C-9F5FA43C15D7}" type="presParOf" srcId="{982102B8-64CB-4FD4-BD05-AAFD22626D2B}" destId="{940B9169-F704-45AB-9E28-D9F6567F0953}" srcOrd="1" destOrd="0" presId="urn:microsoft.com/office/officeart/2008/layout/VerticalCurvedList"/>
    <dgm:cxn modelId="{E9BFDBAA-E596-4E43-94C9-9D14C6DAA135}" type="presParOf" srcId="{982102B8-64CB-4FD4-BD05-AAFD22626D2B}" destId="{9411E0FC-BEB9-4B3C-B528-38735CF2347F}" srcOrd="2" destOrd="0" presId="urn:microsoft.com/office/officeart/2008/layout/VerticalCurvedList"/>
    <dgm:cxn modelId="{CB4AC816-B672-9C41-B191-8EEBEA7B12B0}" type="presParOf" srcId="{982102B8-64CB-4FD4-BD05-AAFD22626D2B}" destId="{053830D6-8F7D-4C9B-A4CC-577CDB7C4904}" srcOrd="3" destOrd="0" presId="urn:microsoft.com/office/officeart/2008/layout/VerticalCurvedList"/>
    <dgm:cxn modelId="{6BD2C11B-FC87-FF4D-9102-08F490F99A30}" type="presParOf" srcId="{414608B9-873E-4E77-A515-A43987E40A3B}" destId="{DBEBF5E1-C61C-43A1-8D2A-EB9600818C26}" srcOrd="1" destOrd="0" presId="urn:microsoft.com/office/officeart/2008/layout/VerticalCurvedList"/>
    <dgm:cxn modelId="{6AA7EBCE-25B2-6A4B-A945-CA4D392CCC71}" type="presParOf" srcId="{414608B9-873E-4E77-A515-A43987E40A3B}" destId="{C560345B-C29D-4B6A-A92C-31475A0951BA}" srcOrd="2" destOrd="0" presId="urn:microsoft.com/office/officeart/2008/layout/VerticalCurvedList"/>
    <dgm:cxn modelId="{6935B755-6699-C14D-A340-46ECF26E5A77}" type="presParOf" srcId="{C560345B-C29D-4B6A-A92C-31475A0951BA}" destId="{A2A7716B-F1A6-48B8-B0C7-E2BCFF58723C}" srcOrd="0" destOrd="0" presId="urn:microsoft.com/office/officeart/2008/layout/VerticalCurvedList"/>
    <dgm:cxn modelId="{FE7A4D2E-3F15-D146-BD05-3DDB5D267288}" type="presParOf" srcId="{414608B9-873E-4E77-A515-A43987E40A3B}" destId="{DF87D2B3-A91E-4550-A4C3-DAFFA64F1BAC}" srcOrd="3" destOrd="0" presId="urn:microsoft.com/office/officeart/2008/layout/VerticalCurvedList"/>
    <dgm:cxn modelId="{283EFF65-28D0-AC47-B1D1-705C2C610414}" type="presParOf" srcId="{414608B9-873E-4E77-A515-A43987E40A3B}" destId="{520BBC3B-E3D4-441C-B304-C94F20141746}" srcOrd="4" destOrd="0" presId="urn:microsoft.com/office/officeart/2008/layout/VerticalCurvedList"/>
    <dgm:cxn modelId="{F9437AD4-1809-2947-A90C-5607199530F3}" type="presParOf" srcId="{520BBC3B-E3D4-441C-B304-C94F20141746}" destId="{C9824C3B-8505-4BC1-81CE-1BCC6D304B87}" srcOrd="0" destOrd="0" presId="urn:microsoft.com/office/officeart/2008/layout/VerticalCurvedList"/>
    <dgm:cxn modelId="{A6B8A94F-FDA5-B94B-973B-CF0120DDFB53}" type="presParOf" srcId="{414608B9-873E-4E77-A515-A43987E40A3B}" destId="{5C2C78C4-610B-4C08-A584-DA0F0279E1F4}" srcOrd="5" destOrd="0" presId="urn:microsoft.com/office/officeart/2008/layout/VerticalCurvedList"/>
    <dgm:cxn modelId="{DD5E9F06-A452-E943-9A54-124C2C9E84F1}" type="presParOf" srcId="{414608B9-873E-4E77-A515-A43987E40A3B}" destId="{F61F7D72-305F-4C51-97E4-17CC6288EC58}" srcOrd="6" destOrd="0" presId="urn:microsoft.com/office/officeart/2008/layout/VerticalCurvedList"/>
    <dgm:cxn modelId="{61ECC4FD-447C-D040-9050-F0FAC791E70A}" type="presParOf" srcId="{F61F7D72-305F-4C51-97E4-17CC6288EC58}" destId="{019E2A1C-4643-4F93-9AE9-DCA4B4001AA1}" srcOrd="0" destOrd="0" presId="urn:microsoft.com/office/officeart/2008/layout/VerticalCurv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B9169-F704-45AB-9E28-D9F6567F0953}">
      <dsp:nvSpPr>
        <dsp:cNvPr id="0" name=""/>
        <dsp:cNvSpPr/>
      </dsp:nvSpPr>
      <dsp:spPr>
        <a:xfrm>
          <a:off x="-6313679" y="-966118"/>
          <a:ext cx="7517811" cy="7517811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BF5E1-C61C-43A1-8D2A-EB9600818C26}">
      <dsp:nvSpPr>
        <dsp:cNvPr id="0" name=""/>
        <dsp:cNvSpPr/>
      </dsp:nvSpPr>
      <dsp:spPr>
        <a:xfrm>
          <a:off x="775277" y="437931"/>
          <a:ext cx="10665564" cy="1358366"/>
        </a:xfrm>
        <a:prstGeom prst="rect">
          <a:avLst/>
        </a:prstGeom>
        <a:solidFill>
          <a:schemeClr val="bg1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671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solidFill>
                <a:schemeClr val="tx1"/>
              </a:solidFill>
            </a:rPr>
            <a:t>SPARQL</a:t>
          </a:r>
          <a:r>
            <a:rPr lang="zh-CN" altLang="en-US" sz="2200" kern="1200" dirty="0">
              <a:solidFill>
                <a:schemeClr val="tx1"/>
              </a:solidFill>
            </a:rPr>
            <a:t>，</a:t>
          </a:r>
          <a:r>
            <a:rPr lang="zh-CN" sz="2200" kern="1200" dirty="0">
              <a:solidFill>
                <a:schemeClr val="tx1"/>
              </a:solidFill>
            </a:rPr>
            <a:t>作为一种查询语言，最广泛的应用是</a:t>
          </a:r>
          <a:r>
            <a:rPr lang="zh-CN" sz="2200" kern="1200" dirty="0">
              <a:solidFill>
                <a:srgbClr val="FF0000"/>
              </a:solidFill>
            </a:rPr>
            <a:t>对</a:t>
          </a:r>
          <a:r>
            <a:rPr lang="en-US" sz="2200" kern="1200" dirty="0">
              <a:solidFill>
                <a:srgbClr val="FF0000"/>
              </a:solidFill>
            </a:rPr>
            <a:t>RDF</a:t>
          </a:r>
          <a:r>
            <a:rPr lang="zh-CN" sz="2200" kern="1200" dirty="0">
              <a:solidFill>
                <a:srgbClr val="FF0000"/>
              </a:solidFill>
            </a:rPr>
            <a:t>格式的数据进行查询</a:t>
          </a:r>
          <a:r>
            <a:rPr lang="zh-CN" sz="2200" kern="1200" dirty="0">
              <a:solidFill>
                <a:schemeClr val="tx1"/>
              </a:solidFill>
            </a:rPr>
            <a:t>。</a:t>
          </a:r>
          <a:r>
            <a:rPr lang="en-US" sz="2200" kern="1200" dirty="0">
              <a:solidFill>
                <a:schemeClr val="tx1"/>
              </a:solidFill>
            </a:rPr>
            <a:t>SPARQL</a:t>
          </a:r>
          <a:r>
            <a:rPr lang="zh-CN" sz="2200" kern="1200" dirty="0">
              <a:solidFill>
                <a:schemeClr val="tx1"/>
              </a:solidFill>
            </a:rPr>
            <a:t>查询语言的语法形式为一个</a:t>
          </a:r>
          <a:r>
            <a:rPr lang="zh-CN" sz="2200" kern="1200" dirty="0">
              <a:solidFill>
                <a:srgbClr val="FF0000"/>
              </a:solidFill>
            </a:rPr>
            <a:t>模式三元组</a:t>
          </a:r>
          <a:r>
            <a:rPr lang="zh-CN" sz="2200" kern="1200" dirty="0">
              <a:solidFill>
                <a:schemeClr val="tx1"/>
              </a:solidFill>
            </a:rPr>
            <a:t>，又叫</a:t>
          </a:r>
          <a:r>
            <a:rPr lang="zh-CN" sz="2200" kern="1200" dirty="0">
              <a:solidFill>
                <a:srgbClr val="FF0000"/>
              </a:solidFill>
            </a:rPr>
            <a:t>基本图模式</a:t>
          </a:r>
          <a:r>
            <a:rPr lang="zh-CN" sz="2200" kern="1200" dirty="0">
              <a:solidFill>
                <a:schemeClr val="tx1"/>
              </a:solidFill>
            </a:rPr>
            <a:t>。这和</a:t>
          </a:r>
          <a:r>
            <a:rPr lang="en-US" sz="2200" kern="1200" dirty="0">
              <a:solidFill>
                <a:schemeClr val="tx1"/>
              </a:solidFill>
            </a:rPr>
            <a:t>RDF</a:t>
          </a:r>
          <a:r>
            <a:rPr lang="zh-CN" sz="2200" kern="1200" dirty="0">
              <a:solidFill>
                <a:schemeClr val="tx1"/>
              </a:solidFill>
            </a:rPr>
            <a:t>的三元组模式很相似，即主谓宾三元组模式。</a:t>
          </a:r>
          <a:endParaRPr lang="zh-CN" altLang="en-US" sz="2200" kern="1200" dirty="0">
            <a:solidFill>
              <a:schemeClr val="tx1"/>
            </a:solidFill>
          </a:endParaRPr>
        </a:p>
      </dsp:txBody>
      <dsp:txXfrm>
        <a:off x="775277" y="437931"/>
        <a:ext cx="10665564" cy="1358366"/>
      </dsp:txXfrm>
    </dsp:sp>
    <dsp:sp modelId="{A2A7716B-F1A6-48B8-B0C7-E2BCFF58723C}">
      <dsp:nvSpPr>
        <dsp:cNvPr id="0" name=""/>
        <dsp:cNvSpPr/>
      </dsp:nvSpPr>
      <dsp:spPr>
        <a:xfrm>
          <a:off x="77080" y="418918"/>
          <a:ext cx="1396393" cy="13963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F87D2B3-A91E-4550-A4C3-DAFFA64F1BAC}">
      <dsp:nvSpPr>
        <dsp:cNvPr id="0" name=""/>
        <dsp:cNvSpPr/>
      </dsp:nvSpPr>
      <dsp:spPr>
        <a:xfrm>
          <a:off x="1181348" y="2103823"/>
          <a:ext cx="10259493" cy="1377927"/>
        </a:xfrm>
        <a:prstGeom prst="rect">
          <a:avLst/>
        </a:prstGeom>
        <a:solidFill>
          <a:schemeClr val="bg1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671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Cypher</a:t>
          </a:r>
          <a:r>
            <a:rPr lang="zh-CN" sz="2200" kern="1200" dirty="0">
              <a:solidFill>
                <a:schemeClr val="tx1"/>
              </a:solidFill>
            </a:rPr>
            <a:t>是一种</a:t>
          </a:r>
          <a:r>
            <a:rPr lang="zh-CN" altLang="zh-CN" sz="2200" kern="1200" dirty="0">
              <a:solidFill>
                <a:schemeClr val="tx1"/>
              </a:solidFill>
            </a:rPr>
            <a:t>声明</a:t>
          </a:r>
          <a:r>
            <a:rPr lang="zh-CN" sz="2200" kern="1200" dirty="0">
              <a:solidFill>
                <a:schemeClr val="tx1"/>
              </a:solidFill>
            </a:rPr>
            <a:t>式的图查询语言，可以形象有效</a:t>
          </a:r>
          <a:r>
            <a:rPr lang="zh-CN" altLang="en-US" sz="2200" kern="1200" dirty="0">
              <a:solidFill>
                <a:schemeClr val="tx1"/>
              </a:solidFill>
            </a:rPr>
            <a:t>的</a:t>
          </a:r>
          <a:r>
            <a:rPr lang="zh-CN" sz="2200" kern="1200" dirty="0">
              <a:solidFill>
                <a:schemeClr val="tx1"/>
              </a:solidFill>
            </a:rPr>
            <a:t>查询或更新图数据。</a:t>
          </a:r>
          <a:r>
            <a:rPr lang="en-US" sz="2200" kern="1200" dirty="0">
              <a:solidFill>
                <a:schemeClr val="tx1"/>
              </a:solidFill>
            </a:rPr>
            <a:t>Cypher</a:t>
          </a:r>
          <a:r>
            <a:rPr lang="zh-CN" sz="2200" kern="1200" dirty="0">
              <a:solidFill>
                <a:schemeClr val="tx1"/>
              </a:solidFill>
            </a:rPr>
            <a:t>的设计初衷就是追求人性化，同时，</a:t>
          </a:r>
          <a:r>
            <a:rPr lang="en-US" sz="2200" kern="1200" dirty="0">
              <a:solidFill>
                <a:schemeClr val="tx1"/>
              </a:solidFill>
            </a:rPr>
            <a:t>Cypher</a:t>
          </a:r>
          <a:r>
            <a:rPr lang="zh-CN" sz="2200" kern="1200" dirty="0">
              <a:solidFill>
                <a:schemeClr val="tx1"/>
              </a:solidFill>
            </a:rPr>
            <a:t>作为</a:t>
          </a:r>
          <a:r>
            <a:rPr lang="zh-CN" sz="2200" kern="1200" dirty="0">
              <a:solidFill>
                <a:srgbClr val="FF0000"/>
              </a:solidFill>
            </a:rPr>
            <a:t>一种类</a:t>
          </a:r>
          <a:r>
            <a:rPr lang="en-US" sz="2200" kern="1200" dirty="0">
              <a:solidFill>
                <a:srgbClr val="FF0000"/>
              </a:solidFill>
            </a:rPr>
            <a:t>SQL</a:t>
          </a:r>
          <a:r>
            <a:rPr lang="zh-CN" sz="2200" kern="1200" dirty="0">
              <a:solidFill>
                <a:srgbClr val="FF0000"/>
              </a:solidFill>
            </a:rPr>
            <a:t>语言</a:t>
          </a:r>
          <a:r>
            <a:rPr lang="zh-CN" sz="2200" kern="1200" dirty="0">
              <a:solidFill>
                <a:schemeClr val="tx1"/>
              </a:solidFill>
            </a:rPr>
            <a:t>，继承了</a:t>
          </a:r>
          <a:r>
            <a:rPr lang="en-US" sz="2200" kern="1200" dirty="0">
              <a:solidFill>
                <a:schemeClr val="tx1"/>
              </a:solidFill>
            </a:rPr>
            <a:t>SQL</a:t>
          </a:r>
          <a:r>
            <a:rPr lang="zh-CN" sz="2200" kern="1200" dirty="0">
              <a:solidFill>
                <a:schemeClr val="tx1"/>
              </a:solidFill>
            </a:rPr>
            <a:t>许多关键词，也借鉴了</a:t>
          </a:r>
          <a:r>
            <a:rPr lang="en-US" sz="2200" kern="1200" dirty="0">
              <a:solidFill>
                <a:schemeClr val="tx1"/>
              </a:solidFill>
            </a:rPr>
            <a:t>SQL</a:t>
          </a:r>
          <a:r>
            <a:rPr lang="zh-CN" sz="2200" kern="1200" dirty="0">
              <a:solidFill>
                <a:schemeClr val="tx1"/>
              </a:solidFill>
            </a:rPr>
            <a:t>的结构，即查询由各类语句链接在一起，相互之间</a:t>
          </a:r>
          <a:r>
            <a:rPr lang="zh-CN" sz="2200" kern="1200" dirty="0">
              <a:solidFill>
                <a:srgbClr val="FF0000"/>
              </a:solidFill>
            </a:rPr>
            <a:t>传递中间结果集</a:t>
          </a:r>
          <a:r>
            <a:rPr lang="zh-CN" altLang="en-US" sz="2200" kern="1200" dirty="0">
              <a:solidFill>
                <a:schemeClr val="tx1"/>
              </a:solidFill>
            </a:rPr>
            <a:t>。</a:t>
          </a:r>
        </a:p>
      </dsp:txBody>
      <dsp:txXfrm>
        <a:off x="1181348" y="2103823"/>
        <a:ext cx="10259493" cy="1377927"/>
      </dsp:txXfrm>
    </dsp:sp>
    <dsp:sp modelId="{C9824C3B-8505-4BC1-81CE-1BCC6D304B87}">
      <dsp:nvSpPr>
        <dsp:cNvPr id="0" name=""/>
        <dsp:cNvSpPr/>
      </dsp:nvSpPr>
      <dsp:spPr>
        <a:xfrm>
          <a:off x="483152" y="2094590"/>
          <a:ext cx="1396393" cy="13963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C2C78C4-610B-4C08-A584-DA0F0279E1F4}">
      <dsp:nvSpPr>
        <dsp:cNvPr id="0" name=""/>
        <dsp:cNvSpPr/>
      </dsp:nvSpPr>
      <dsp:spPr>
        <a:xfrm>
          <a:off x="775277" y="3738206"/>
          <a:ext cx="10665564" cy="1460504"/>
        </a:xfrm>
        <a:prstGeom prst="rect">
          <a:avLst/>
        </a:prstGeom>
        <a:solidFill>
          <a:schemeClr val="bg1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671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Gremlin</a:t>
          </a:r>
          <a:r>
            <a:rPr lang="zh-CN" sz="2200" kern="1200" dirty="0">
              <a:solidFill>
                <a:schemeClr val="tx1"/>
              </a:solidFill>
            </a:rPr>
            <a:t>是</a:t>
          </a:r>
          <a:r>
            <a:rPr lang="en-US" sz="2200" kern="1200" dirty="0">
              <a:solidFill>
                <a:schemeClr val="tx1"/>
              </a:solidFill>
            </a:rPr>
            <a:t>Apache TinkerPop</a:t>
          </a:r>
          <a:r>
            <a:rPr lang="zh-CN" sz="2200" kern="1200" dirty="0">
              <a:solidFill>
                <a:schemeClr val="tx1"/>
              </a:solidFill>
            </a:rPr>
            <a:t>设计、开发的一种图遍历语言，创建于</a:t>
          </a:r>
          <a:r>
            <a:rPr lang="en-US" sz="2200" kern="1200" dirty="0">
              <a:solidFill>
                <a:schemeClr val="tx1"/>
              </a:solidFill>
            </a:rPr>
            <a:t>2009</a:t>
          </a:r>
          <a:r>
            <a:rPr lang="zh-CN" sz="2200" kern="1200" dirty="0">
              <a:solidFill>
                <a:schemeClr val="tx1"/>
              </a:solidFill>
            </a:rPr>
            <a:t>年。</a:t>
          </a:r>
          <a:r>
            <a:rPr lang="en-US" sz="2200" kern="1200" dirty="0">
              <a:solidFill>
                <a:schemeClr val="tx1"/>
              </a:solidFill>
            </a:rPr>
            <a:t>Gremlin</a:t>
          </a:r>
          <a:r>
            <a:rPr lang="zh-CN" sz="2200" kern="1200" dirty="0">
              <a:solidFill>
                <a:schemeClr val="tx1"/>
              </a:solidFill>
            </a:rPr>
            <a:t>是一种</a:t>
          </a:r>
          <a:r>
            <a:rPr lang="zh-CN" sz="2200" kern="1200" dirty="0">
              <a:solidFill>
                <a:srgbClr val="FF0000"/>
              </a:solidFill>
            </a:rPr>
            <a:t>数据流</a:t>
          </a:r>
          <a:r>
            <a:rPr lang="zh-CN" sz="2200" kern="1200" dirty="0">
              <a:solidFill>
                <a:schemeClr val="tx1"/>
              </a:solidFill>
            </a:rPr>
            <a:t>查询语言，支持用户在具体图应用上进行复杂的遍历或查询。</a:t>
          </a:r>
          <a:r>
            <a:rPr lang="zh-CN" altLang="en-US" sz="2200" kern="1200" dirty="0">
              <a:solidFill>
                <a:schemeClr val="tx1"/>
              </a:solidFill>
            </a:rPr>
            <a:t>每个</a:t>
          </a:r>
          <a:r>
            <a:rPr lang="en-US" altLang="zh-CN" sz="2200" kern="1200" dirty="0">
              <a:solidFill>
                <a:schemeClr val="tx1"/>
              </a:solidFill>
            </a:rPr>
            <a:t>Gremlin</a:t>
          </a:r>
          <a:r>
            <a:rPr lang="zh-CN" altLang="en-US" sz="2200" kern="1200" dirty="0">
              <a:solidFill>
                <a:schemeClr val="tx1"/>
              </a:solidFill>
            </a:rPr>
            <a:t>查询都是由</a:t>
          </a:r>
          <a:r>
            <a:rPr lang="zh-CN" altLang="en-US" sz="2200" kern="1200" dirty="0">
              <a:solidFill>
                <a:srgbClr val="FF0000"/>
              </a:solidFill>
            </a:rPr>
            <a:t>一系列步骤组成</a:t>
          </a:r>
          <a:r>
            <a:rPr lang="zh-CN" altLang="en-US" sz="2200" kern="1200" dirty="0">
              <a:solidFill>
                <a:schemeClr val="tx1"/>
              </a:solidFill>
            </a:rPr>
            <a:t>的，而其中每一步都在数据流上实现</a:t>
          </a:r>
          <a:r>
            <a:rPr lang="zh-CN" altLang="en-US" sz="2200" kern="1200" dirty="0">
              <a:solidFill>
                <a:srgbClr val="FF0000"/>
              </a:solidFill>
            </a:rPr>
            <a:t>原子操作</a:t>
          </a:r>
          <a:r>
            <a:rPr lang="zh-CN" altLang="en-US" sz="2200" kern="1200" dirty="0">
              <a:solidFill>
                <a:schemeClr val="tx1"/>
              </a:solidFill>
            </a:rPr>
            <a:t>。</a:t>
          </a:r>
        </a:p>
      </dsp:txBody>
      <dsp:txXfrm>
        <a:off x="775277" y="3738206"/>
        <a:ext cx="10665564" cy="1460504"/>
      </dsp:txXfrm>
    </dsp:sp>
    <dsp:sp modelId="{019E2A1C-4643-4F93-9AE9-DCA4B4001AA1}">
      <dsp:nvSpPr>
        <dsp:cNvPr id="0" name=""/>
        <dsp:cNvSpPr/>
      </dsp:nvSpPr>
      <dsp:spPr>
        <a:xfrm>
          <a:off x="77080" y="3770262"/>
          <a:ext cx="1396393" cy="13963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1AC6B-2634-4E2F-8F5A-BC95DA460766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B0A52-928A-44CE-9E53-D35098B3E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4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9e2bfa9a5a06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owl/19871501?fr=aladdin" TargetMode="External"/><Relationship Id="rId4" Type="http://schemas.openxmlformats.org/officeDocument/2006/relationships/hyperlink" Target="https://www.w3school.com.cn/rdf/rdf_owl.asp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9e2bfa9a5a06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owl/19871501?fr=aladdin" TargetMode="External"/><Relationship Id="rId4" Type="http://schemas.openxmlformats.org/officeDocument/2006/relationships/hyperlink" Target="https://www.w3school.com.cn/rdf/rdf_owl.asp" TargetMode="Externa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3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https://www.w3.org/TR/owl2-overview/#Ontologies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提供了各种可用的语法，服务于不同的目的。具体来说包括函数式语法、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RDF/XML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语法、曼彻斯特语法、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Turtle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语法等 ，其中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RDF/XML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语法是唯一一个所有的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工具都必须支持的语法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59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http://www.voidcn.com/article/p-tmftgoum-vh.html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https://www.jianshu.com/p/9e2bfa9a5a06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https://www.w3school.com.cn/rdf/rdf_owl.asp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https://baike.baidu.com/item/owl/19871501?fr=aladdin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6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https://www.jianshu.com/p/9e2bfa9a5a06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240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7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047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42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29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33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https://blog.csdn.net/fbsxghvudk/article/details/80700904</a:t>
            </a:r>
          </a:p>
          <a:p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各层概念</a:t>
            </a:r>
            <a:r>
              <a:rPr lang="en-US" altLang="zh-CN" dirty="0"/>
              <a:t>:</a:t>
            </a:r>
            <a:r>
              <a:rPr lang="zh-CN" altLang="en-US" dirty="0"/>
              <a:t>阐述之前</a:t>
            </a:r>
            <a:r>
              <a:rPr lang="en-US" altLang="zh-CN" dirty="0"/>
              <a:t>,</a:t>
            </a:r>
            <a:r>
              <a:rPr lang="zh-CN" altLang="en-US" dirty="0"/>
              <a:t>先说下资源的概念</a:t>
            </a:r>
            <a:r>
              <a:rPr lang="en-US" altLang="zh-CN" dirty="0"/>
              <a:t>:​ </a:t>
            </a:r>
            <a:r>
              <a:rPr lang="zh-CN" altLang="en-US" dirty="0"/>
              <a:t>可以是任意拥有</a:t>
            </a:r>
            <a:r>
              <a:rPr lang="en-US" altLang="zh-CN" dirty="0"/>
              <a:t>URI(</a:t>
            </a:r>
            <a:r>
              <a:rPr lang="zh-CN" altLang="en-US" dirty="0"/>
              <a:t>这是最重要的</a:t>
            </a:r>
            <a:r>
              <a:rPr lang="en-US" altLang="zh-CN" dirty="0"/>
              <a:t>)</a:t>
            </a:r>
            <a:r>
              <a:rPr lang="zh-CN" altLang="en-US" dirty="0"/>
              <a:t>的对象</a:t>
            </a:r>
            <a:r>
              <a:rPr lang="en-US" altLang="zh-CN" dirty="0"/>
              <a:t>,</a:t>
            </a:r>
            <a:r>
              <a:rPr lang="zh-CN" altLang="en-US" dirty="0"/>
              <a:t>人</a:t>
            </a:r>
            <a:r>
              <a:rPr lang="en-US" altLang="zh-CN" dirty="0"/>
              <a:t>,</a:t>
            </a:r>
            <a:r>
              <a:rPr lang="zh-CN" altLang="en-US" dirty="0"/>
              <a:t>物体</a:t>
            </a:r>
            <a:r>
              <a:rPr lang="en-US" altLang="zh-CN" dirty="0"/>
              <a:t>,</a:t>
            </a:r>
            <a:r>
              <a:rPr lang="zh-CN" altLang="en-US" dirty="0"/>
              <a:t>概念</a:t>
            </a:r>
            <a:r>
              <a:rPr lang="en-US" altLang="zh-CN" dirty="0"/>
              <a:t>,</a:t>
            </a:r>
            <a:r>
              <a:rPr lang="zh-CN" altLang="en-US" dirty="0"/>
              <a:t>文档</a:t>
            </a:r>
            <a:r>
              <a:rPr lang="en-US" altLang="zh-CN" dirty="0"/>
              <a:t>,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音频</a:t>
            </a:r>
            <a:r>
              <a:rPr lang="en-US" altLang="zh-CN" dirty="0"/>
              <a:t>.</a:t>
            </a:r>
            <a:r>
              <a:rPr lang="zh-CN" altLang="en-US" dirty="0"/>
              <a:t>等等​ </a:t>
            </a:r>
            <a:r>
              <a:rPr lang="en-US" altLang="zh-CN" dirty="0"/>
              <a:t>URI:</a:t>
            </a:r>
            <a:r>
              <a:rPr lang="zh-CN" altLang="en-US" dirty="0"/>
              <a:t>统一资源标识符</a:t>
            </a:r>
            <a:r>
              <a:rPr lang="en-US" altLang="zh-CN" dirty="0"/>
              <a:t>1.1 URI</a:t>
            </a:r>
            <a:r>
              <a:rPr lang="zh-CN" altLang="en-US" dirty="0"/>
              <a:t>与</a:t>
            </a:r>
            <a:r>
              <a:rPr lang="en-US" altLang="zh-CN" dirty="0"/>
              <a:t>UNICODEUNICODE:</a:t>
            </a:r>
            <a:r>
              <a:rPr lang="zh-CN" altLang="en-US" dirty="0"/>
              <a:t>规定了资源的编码形式</a:t>
            </a:r>
            <a:r>
              <a:rPr lang="en-US" altLang="zh-CN" dirty="0"/>
              <a:t>;URI</a:t>
            </a:r>
            <a:r>
              <a:rPr lang="zh-CN" altLang="en-US" dirty="0"/>
              <a:t>规定了每个资源的唯一标识符</a:t>
            </a:r>
            <a:r>
              <a:rPr lang="en-US" altLang="zh-CN" dirty="0"/>
              <a:t>.1.2XML​ XML</a:t>
            </a:r>
            <a:r>
              <a:rPr lang="zh-CN" altLang="en-US" dirty="0"/>
              <a:t>规定了资源的内容及其数据结构</a:t>
            </a:r>
            <a:r>
              <a:rPr lang="en-US" altLang="zh-CN" dirty="0"/>
              <a:t>(XML tree,</a:t>
            </a:r>
            <a:r>
              <a:rPr lang="zh-CN" altLang="en-US" dirty="0"/>
              <a:t>标签来描述</a:t>
            </a:r>
            <a:r>
              <a:rPr lang="en-US" altLang="zh-CN" dirty="0"/>
              <a:t>),</a:t>
            </a:r>
            <a:r>
              <a:rPr lang="zh-CN" altLang="en-US" dirty="0"/>
              <a:t>最重要的是没有语义的描述能力</a:t>
            </a:r>
            <a:r>
              <a:rPr lang="en-US" altLang="zh-CN" dirty="0"/>
              <a:t>.(</a:t>
            </a:r>
            <a:r>
              <a:rPr lang="zh-CN" altLang="en-US" dirty="0"/>
              <a:t>就是不知道资源之间的关系是怎样的</a:t>
            </a:r>
            <a:r>
              <a:rPr lang="en-US" altLang="zh-CN" dirty="0"/>
              <a:t>).​ </a:t>
            </a:r>
            <a:r>
              <a:rPr lang="zh-CN" altLang="en-US" dirty="0"/>
              <a:t>同时</a:t>
            </a:r>
            <a:r>
              <a:rPr lang="en-US" altLang="zh-CN" dirty="0"/>
              <a:t>XML</a:t>
            </a:r>
            <a:r>
              <a:rPr lang="zh-CN" altLang="en-US" dirty="0"/>
              <a:t>的标签可以人为定义</a:t>
            </a:r>
            <a:r>
              <a:rPr lang="en-US" altLang="zh-CN" dirty="0"/>
              <a:t>,</a:t>
            </a:r>
            <a:r>
              <a:rPr lang="zh-CN" altLang="en-US" dirty="0"/>
              <a:t>这就导致不能很好地被计算机处理</a:t>
            </a:r>
            <a:r>
              <a:rPr lang="en-US" altLang="zh-CN" dirty="0"/>
              <a:t>,</a:t>
            </a:r>
            <a:r>
              <a:rPr lang="zh-CN" altLang="en-US" dirty="0"/>
              <a:t>为了规范化标签</a:t>
            </a:r>
            <a:r>
              <a:rPr lang="en-US" altLang="zh-CN" dirty="0"/>
              <a:t>,</a:t>
            </a:r>
            <a:r>
              <a:rPr lang="zh-CN" altLang="en-US" dirty="0"/>
              <a:t>增强可处理性</a:t>
            </a:r>
            <a:r>
              <a:rPr lang="en-US" altLang="zh-CN" dirty="0"/>
              <a:t>,</a:t>
            </a:r>
            <a:r>
              <a:rPr lang="zh-CN" altLang="en-US" dirty="0"/>
              <a:t>所以推出了</a:t>
            </a:r>
            <a:r>
              <a:rPr lang="en-US" altLang="zh-CN" dirty="0"/>
              <a:t>xml schema</a:t>
            </a:r>
            <a:r>
              <a:rPr lang="zh-CN" altLang="en-US" dirty="0"/>
              <a:t>来规定所拥有的标签</a:t>
            </a:r>
            <a:r>
              <a:rPr lang="en-US" altLang="zh-CN" dirty="0"/>
              <a:t>,</a:t>
            </a:r>
            <a:r>
              <a:rPr lang="zh-CN" altLang="en-US" dirty="0"/>
              <a:t>形式为​ 但是由于标签的数量减少了</a:t>
            </a:r>
            <a:r>
              <a:rPr lang="en-US" altLang="zh-CN" dirty="0"/>
              <a:t>,</a:t>
            </a:r>
            <a:r>
              <a:rPr lang="zh-CN" altLang="en-US" dirty="0"/>
              <a:t>就很容易带来重复</a:t>
            </a:r>
            <a:r>
              <a:rPr lang="en-US" altLang="zh-CN" dirty="0"/>
              <a:t>,</a:t>
            </a:r>
            <a:r>
              <a:rPr lang="zh-CN" altLang="en-US" dirty="0"/>
              <a:t>这就引入了了命名空间的概念</a:t>
            </a:r>
            <a:r>
              <a:rPr lang="en-US" altLang="zh-CN" dirty="0"/>
              <a:t>,xmlns (namespace–ns),</a:t>
            </a:r>
            <a:r>
              <a:rPr lang="zh-CN" altLang="en-US" dirty="0"/>
              <a:t>在不同的命名空间下</a:t>
            </a:r>
            <a:r>
              <a:rPr lang="en-US" altLang="zh-CN" dirty="0"/>
              <a:t>,</a:t>
            </a:r>
            <a:r>
              <a:rPr lang="zh-CN" altLang="en-US" dirty="0"/>
              <a:t>同名的标签不受影响</a:t>
            </a:r>
            <a:r>
              <a:rPr lang="en-US" altLang="zh-CN" dirty="0"/>
              <a:t>.</a:t>
            </a:r>
            <a:r>
              <a:rPr lang="zh-CN" altLang="en-US" dirty="0"/>
              <a:t>形式为</a:t>
            </a:r>
            <a:r>
              <a:rPr lang="en-US" altLang="zh-CN" dirty="0"/>
              <a:t>:xmlns:</a:t>
            </a:r>
            <a:r>
              <a:rPr lang="zh-CN" altLang="en-US" dirty="0"/>
              <a:t>前缀</a:t>
            </a:r>
            <a:r>
              <a:rPr lang="en-US" altLang="zh-CN" dirty="0"/>
              <a:t>=</a:t>
            </a:r>
            <a:r>
              <a:rPr lang="zh-CN" altLang="en-US" dirty="0"/>
              <a:t>地址</a:t>
            </a:r>
            <a:r>
              <a:rPr lang="en-US" altLang="zh-CN" dirty="0"/>
              <a:t>.</a:t>
            </a:r>
            <a:r>
              <a:rPr lang="zh-CN" altLang="en-US" dirty="0"/>
              <a:t>具体代码如下</a:t>
            </a:r>
            <a:r>
              <a:rPr lang="en-US" altLang="zh-CN" dirty="0"/>
              <a:t>:&lt;?xml version="1.0"?&gt;&lt;</a:t>
            </a:r>
            <a:r>
              <a:rPr lang="en-US" altLang="zh-CN" dirty="0" err="1"/>
              <a:t>xs:schema</a:t>
            </a:r>
            <a:r>
              <a:rPr lang="en-US" altLang="zh-CN" dirty="0"/>
              <a:t> </a:t>
            </a:r>
            <a:r>
              <a:rPr lang="en-US" altLang="zh-CN" dirty="0" err="1"/>
              <a:t>xmlns:xs</a:t>
            </a:r>
            <a:r>
              <a:rPr lang="en-US" altLang="zh-CN" dirty="0"/>
              <a:t>="http://www.w3.org/2001/XMLSchema"&gt;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name="note"&gt;   &lt;</a:t>
            </a:r>
            <a:r>
              <a:rPr lang="en-US" altLang="zh-CN" dirty="0" err="1"/>
              <a:t>xs:complexType</a:t>
            </a:r>
            <a:r>
              <a:rPr lang="en-US" altLang="zh-CN" dirty="0"/>
              <a:t>&gt;      &lt;</a:t>
            </a:r>
            <a:r>
              <a:rPr lang="en-US" altLang="zh-CN" dirty="0" err="1"/>
              <a:t>xs:sequence</a:t>
            </a:r>
            <a:r>
              <a:rPr lang="en-US" altLang="zh-CN" dirty="0"/>
              <a:t>&gt;        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name="to" type="</a:t>
            </a:r>
            <a:r>
              <a:rPr lang="en-US" altLang="zh-CN" dirty="0" err="1"/>
              <a:t>xs:string</a:t>
            </a:r>
            <a:r>
              <a:rPr lang="en-US" altLang="zh-CN" dirty="0"/>
              <a:t>"/&gt;        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name="from" type="</a:t>
            </a:r>
            <a:r>
              <a:rPr lang="en-US" altLang="zh-CN" dirty="0" err="1"/>
              <a:t>xs:string</a:t>
            </a:r>
            <a:r>
              <a:rPr lang="en-US" altLang="zh-CN" dirty="0"/>
              <a:t>"/&gt;        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name="body" type="</a:t>
            </a:r>
            <a:r>
              <a:rPr lang="en-US" altLang="zh-CN" dirty="0" err="1"/>
              <a:t>xs:string</a:t>
            </a:r>
            <a:r>
              <a:rPr lang="en-US" altLang="zh-CN" dirty="0"/>
              <a:t>"/&gt;      &lt;/</a:t>
            </a:r>
            <a:r>
              <a:rPr lang="en-US" altLang="zh-CN" dirty="0" err="1"/>
              <a:t>xs:sequence</a:t>
            </a:r>
            <a:r>
              <a:rPr lang="en-US" altLang="zh-CN" dirty="0"/>
              <a:t>&gt;   &lt;/</a:t>
            </a:r>
            <a:r>
              <a:rPr lang="en-US" altLang="zh-CN" dirty="0" err="1"/>
              <a:t>xs:complexType</a:t>
            </a:r>
            <a:r>
              <a:rPr lang="en-US" altLang="zh-CN" dirty="0"/>
              <a:t>&gt;&lt;/</a:t>
            </a:r>
            <a:r>
              <a:rPr lang="en-US" altLang="zh-CN" dirty="0" err="1"/>
              <a:t>xs:element</a:t>
            </a:r>
            <a:r>
              <a:rPr lang="en-US" altLang="zh-CN" dirty="0"/>
              <a:t>&gt;&lt;/</a:t>
            </a:r>
            <a:r>
              <a:rPr lang="en-US" altLang="zh-CN" dirty="0" err="1"/>
              <a:t>xs:schema</a:t>
            </a:r>
            <a:r>
              <a:rPr lang="en-US" altLang="zh-CN" dirty="0"/>
              <a:t>&gt;12345678910111.3 RDFRDF: </a:t>
            </a:r>
            <a:r>
              <a:rPr lang="zh-CN" altLang="en-US" dirty="0"/>
              <a:t>主要是用来描述资源之间的关系</a:t>
            </a:r>
            <a:r>
              <a:rPr lang="en-US" altLang="zh-CN" dirty="0"/>
              <a:t>.</a:t>
            </a:r>
            <a:r>
              <a:rPr lang="zh-CN" altLang="en-US" dirty="0"/>
              <a:t>采用</a:t>
            </a:r>
            <a:r>
              <a:rPr lang="en-US" altLang="zh-CN" dirty="0"/>
              <a:t>SPO</a:t>
            </a:r>
            <a:r>
              <a:rPr lang="zh-CN" altLang="en-US" dirty="0"/>
              <a:t>三元组 形式</a:t>
            </a:r>
            <a:r>
              <a:rPr lang="en-US" altLang="zh-CN" dirty="0"/>
              <a:t>.subject predict </a:t>
            </a:r>
            <a:r>
              <a:rPr lang="en-US" altLang="zh-CN" dirty="0" err="1"/>
              <a:t>object#subject</a:t>
            </a:r>
            <a:r>
              <a:rPr lang="en-US" altLang="zh-CN" dirty="0"/>
              <a:t> </a:t>
            </a:r>
            <a:r>
              <a:rPr lang="zh-CN" altLang="en-US" dirty="0"/>
              <a:t>与</a:t>
            </a:r>
            <a:r>
              <a:rPr lang="en-US" altLang="zh-CN" dirty="0"/>
              <a:t>object</a:t>
            </a:r>
            <a:r>
              <a:rPr lang="zh-CN" altLang="en-US" dirty="0"/>
              <a:t>是节点</a:t>
            </a:r>
            <a:r>
              <a:rPr lang="en-US" altLang="zh-CN" dirty="0"/>
              <a:t>,</a:t>
            </a:r>
            <a:r>
              <a:rPr lang="zh-CN" altLang="en-US" dirty="0"/>
              <a:t>节点可以是资源或描述资源的属性值</a:t>
            </a:r>
            <a:r>
              <a:rPr lang="en-US" altLang="zh-CN" dirty="0"/>
              <a:t>(</a:t>
            </a:r>
            <a:r>
              <a:rPr lang="zh-CN" altLang="en-US" dirty="0"/>
              <a:t>不是属性</a:t>
            </a:r>
            <a:r>
              <a:rPr lang="en-US" altLang="zh-CN" dirty="0"/>
              <a:t>),predict</a:t>
            </a:r>
            <a:r>
              <a:rPr lang="zh-CN" altLang="en-US" dirty="0"/>
              <a:t>是关系</a:t>
            </a:r>
            <a:r>
              <a:rPr lang="en-US" altLang="zh-CN" dirty="0"/>
              <a:t>:</a:t>
            </a:r>
            <a:r>
              <a:rPr lang="zh-CN" altLang="en-US" dirty="0"/>
              <a:t>只要能够描述两个节点的关系都可以称之为关系</a:t>
            </a:r>
            <a:r>
              <a:rPr lang="en-US" altLang="zh-CN" dirty="0"/>
              <a:t>/</a:t>
            </a:r>
            <a:r>
              <a:rPr lang="zh-CN" altLang="en-US" dirty="0"/>
              <a:t>属性</a:t>
            </a:r>
            <a:r>
              <a:rPr lang="en-US" altLang="zh-CN" dirty="0"/>
              <a:t>#(</a:t>
            </a:r>
            <a:r>
              <a:rPr lang="zh-CN" altLang="en-US" dirty="0"/>
              <a:t>资源，属性，属性值</a:t>
            </a:r>
            <a:r>
              <a:rPr lang="en-US" altLang="zh-CN" dirty="0"/>
              <a:t>/</a:t>
            </a:r>
            <a:r>
              <a:rPr lang="zh-CN" altLang="en-US" dirty="0"/>
              <a:t>资源</a:t>
            </a:r>
            <a:r>
              <a:rPr lang="en-US" altLang="zh-CN" dirty="0"/>
              <a:t>)123​ RDF</a:t>
            </a:r>
            <a:r>
              <a:rPr lang="zh-CN" altLang="en-US" dirty="0"/>
              <a:t>资源描述框架</a:t>
            </a:r>
            <a:r>
              <a:rPr lang="en-US" altLang="zh-CN" dirty="0"/>
              <a:t>,</a:t>
            </a:r>
            <a:r>
              <a:rPr lang="zh-CN" altLang="en-US" dirty="0"/>
              <a:t>是一种图模型</a:t>
            </a:r>
            <a:r>
              <a:rPr lang="en-US" altLang="zh-CN" dirty="0"/>
              <a:t>,</a:t>
            </a:r>
            <a:r>
              <a:rPr lang="zh-CN" altLang="en-US" dirty="0"/>
              <a:t>数据模型</a:t>
            </a:r>
            <a:r>
              <a:rPr lang="en-US" altLang="zh-CN" dirty="0"/>
              <a:t>,</a:t>
            </a:r>
            <a:r>
              <a:rPr lang="zh-CN" altLang="en-US" dirty="0"/>
              <a:t>不是具体的数据类型</a:t>
            </a:r>
            <a:r>
              <a:rPr lang="en-US" altLang="zh-CN" dirty="0"/>
              <a:t>.</a:t>
            </a:r>
            <a:r>
              <a:rPr lang="zh-CN" altLang="en-US" dirty="0"/>
              <a:t>主要有三部分构成</a:t>
            </a:r>
            <a:r>
              <a:rPr lang="en-US" altLang="zh-CN" dirty="0"/>
              <a:t>:RDF data model​ </a:t>
            </a:r>
            <a:r>
              <a:rPr lang="zh-CN" altLang="en-US" dirty="0"/>
              <a:t>就是单纯描述资源的方式</a:t>
            </a:r>
            <a:r>
              <a:rPr lang="en-US" altLang="zh-CN" dirty="0"/>
              <a:t>:SPO</a:t>
            </a:r>
            <a:r>
              <a:rPr lang="zh-CN" altLang="en-US" dirty="0"/>
              <a:t>三元组形式</a:t>
            </a:r>
            <a:r>
              <a:rPr lang="en-US" altLang="zh-CN" dirty="0"/>
              <a:t>,</a:t>
            </a:r>
            <a:r>
              <a:rPr lang="zh-CN" altLang="en-US" dirty="0"/>
              <a:t>但是没有语义信息</a:t>
            </a:r>
            <a:r>
              <a:rPr lang="en-US" altLang="zh-CN" dirty="0"/>
              <a:t>RDF schema​ </a:t>
            </a:r>
            <a:r>
              <a:rPr lang="zh-CN" altLang="en-US" dirty="0"/>
              <a:t>在</a:t>
            </a:r>
            <a:r>
              <a:rPr lang="en-US" altLang="zh-CN" dirty="0"/>
              <a:t>RDF data model</a:t>
            </a:r>
            <a:r>
              <a:rPr lang="zh-CN" altLang="en-US" dirty="0"/>
              <a:t>上增加了语义信息</a:t>
            </a:r>
            <a:r>
              <a:rPr lang="en-US" altLang="zh-CN" dirty="0"/>
              <a:t>,</a:t>
            </a:r>
            <a:r>
              <a:rPr lang="zh-CN" altLang="en-US" dirty="0"/>
              <a:t>就是描述资源的关系</a:t>
            </a:r>
            <a:r>
              <a:rPr lang="en-US" altLang="zh-CN" dirty="0"/>
              <a:t>,</a:t>
            </a:r>
            <a:r>
              <a:rPr lang="zh-CN" altLang="en-US" dirty="0"/>
              <a:t>方式就是增加资源的属性及其资源所属的类的描述</a:t>
            </a:r>
            <a:r>
              <a:rPr lang="en-US" altLang="zh-CN" dirty="0"/>
              <a:t>.</a:t>
            </a:r>
            <a:r>
              <a:rPr lang="zh-CN" altLang="en-US" dirty="0"/>
              <a:t>具体方法如下</a:t>
            </a:r>
            <a:r>
              <a:rPr lang="en-US" altLang="zh-CN" dirty="0"/>
              <a:t>:</a:t>
            </a:r>
            <a:r>
              <a:rPr lang="zh-CN" altLang="en-US" dirty="0"/>
              <a:t>概念	语法形式	描述</a:t>
            </a:r>
            <a:r>
              <a:rPr lang="en-US" altLang="zh-CN" dirty="0"/>
              <a:t>Class(</a:t>
            </a:r>
            <a:r>
              <a:rPr lang="zh-CN" altLang="en-US" dirty="0"/>
              <a:t>类</a:t>
            </a:r>
            <a:r>
              <a:rPr lang="en-US" altLang="zh-CN" dirty="0"/>
              <a:t>)	C rdf:type </a:t>
            </a:r>
            <a:r>
              <a:rPr lang="en-US" altLang="zh-CN" dirty="0" err="1"/>
              <a:t>rdfs:Class</a:t>
            </a:r>
            <a:r>
              <a:rPr lang="en-US" altLang="zh-CN" dirty="0"/>
              <a:t>	C(</a:t>
            </a:r>
            <a:r>
              <a:rPr lang="zh-CN" altLang="en-US" dirty="0"/>
              <a:t>资源</a:t>
            </a:r>
            <a:r>
              <a:rPr lang="en-US" altLang="zh-CN" dirty="0"/>
              <a:t>)</a:t>
            </a:r>
            <a:r>
              <a:rPr lang="zh-CN" altLang="en-US" dirty="0"/>
              <a:t>是一个</a:t>
            </a:r>
            <a:r>
              <a:rPr lang="en-US" altLang="zh-CN" dirty="0"/>
              <a:t>RDF</a:t>
            </a:r>
            <a:r>
              <a:rPr lang="zh-CN" altLang="en-US" dirty="0"/>
              <a:t>类</a:t>
            </a:r>
            <a:r>
              <a:rPr lang="en-US" altLang="zh-CN" dirty="0"/>
              <a:t>Property(</a:t>
            </a:r>
            <a:r>
              <a:rPr lang="zh-CN" altLang="en-US" dirty="0"/>
              <a:t>类</a:t>
            </a:r>
            <a:r>
              <a:rPr lang="en-US" altLang="zh-CN" dirty="0"/>
              <a:t>)	P rdf:type </a:t>
            </a:r>
            <a:r>
              <a:rPr lang="en-US" altLang="zh-CN" dirty="0" err="1"/>
              <a:t>rdf:Property</a:t>
            </a:r>
            <a:r>
              <a:rPr lang="en-US" altLang="zh-CN" dirty="0"/>
              <a:t>	P(</a:t>
            </a:r>
            <a:r>
              <a:rPr lang="zh-CN" altLang="en-US" dirty="0"/>
              <a:t>资源</a:t>
            </a:r>
            <a:r>
              <a:rPr lang="en-US" altLang="zh-CN" dirty="0"/>
              <a:t>)</a:t>
            </a:r>
            <a:r>
              <a:rPr lang="zh-CN" altLang="en-US" dirty="0"/>
              <a:t>是一个</a:t>
            </a:r>
            <a:r>
              <a:rPr lang="en-US" altLang="zh-CN" dirty="0"/>
              <a:t>RDF</a:t>
            </a:r>
            <a:r>
              <a:rPr lang="zh-CN" altLang="en-US" dirty="0"/>
              <a:t>属性</a:t>
            </a:r>
            <a:r>
              <a:rPr lang="en-US" altLang="zh-CN" dirty="0"/>
              <a:t>type(</a:t>
            </a:r>
            <a:r>
              <a:rPr lang="zh-CN" altLang="en-US" dirty="0"/>
              <a:t>属性</a:t>
            </a:r>
            <a:r>
              <a:rPr lang="en-US" altLang="zh-CN" dirty="0"/>
              <a:t>)	I rdf:type C	I(</a:t>
            </a:r>
            <a:r>
              <a:rPr lang="zh-CN" altLang="en-US" dirty="0"/>
              <a:t>资源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/>
              <a:t>C(</a:t>
            </a:r>
            <a:r>
              <a:rPr lang="zh-CN" altLang="en-US" dirty="0"/>
              <a:t>类</a:t>
            </a:r>
            <a:r>
              <a:rPr lang="en-US" altLang="zh-CN" dirty="0"/>
              <a:t>)</a:t>
            </a:r>
            <a:r>
              <a:rPr lang="zh-CN" altLang="en-US" dirty="0"/>
              <a:t>的实例</a:t>
            </a:r>
            <a:r>
              <a:rPr lang="en-US" altLang="zh-CN" dirty="0" err="1"/>
              <a:t>subClassOf</a:t>
            </a:r>
            <a:r>
              <a:rPr lang="en-US" altLang="zh-CN" dirty="0"/>
              <a:t>(</a:t>
            </a:r>
            <a:r>
              <a:rPr lang="zh-CN" altLang="en-US" dirty="0"/>
              <a:t>属性</a:t>
            </a:r>
            <a:r>
              <a:rPr lang="en-US" altLang="zh-CN" dirty="0"/>
              <a:t>)	C1 </a:t>
            </a:r>
            <a:r>
              <a:rPr lang="en-US" altLang="zh-CN" dirty="0" err="1"/>
              <a:t>rdfs:subClassOf</a:t>
            </a:r>
            <a:r>
              <a:rPr lang="en-US" altLang="zh-CN" dirty="0"/>
              <a:t> C2	C1 (</a:t>
            </a:r>
            <a:r>
              <a:rPr lang="zh-CN" altLang="en-US" dirty="0"/>
              <a:t>类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/>
              <a:t>C2(</a:t>
            </a:r>
            <a:r>
              <a:rPr lang="zh-CN" altLang="en-US" dirty="0"/>
              <a:t>类</a:t>
            </a:r>
            <a:r>
              <a:rPr lang="en-US" altLang="zh-CN" dirty="0"/>
              <a:t>)</a:t>
            </a:r>
            <a:r>
              <a:rPr lang="zh-CN" altLang="en-US" dirty="0"/>
              <a:t>的子类</a:t>
            </a:r>
            <a:r>
              <a:rPr lang="en-US" altLang="zh-CN" dirty="0" err="1"/>
              <a:t>subPropertyOf</a:t>
            </a:r>
            <a:r>
              <a:rPr lang="en-US" altLang="zh-CN" dirty="0"/>
              <a:t> (</a:t>
            </a:r>
            <a:r>
              <a:rPr lang="zh-CN" altLang="en-US" dirty="0"/>
              <a:t>属性</a:t>
            </a:r>
            <a:r>
              <a:rPr lang="en-US" altLang="zh-CN" dirty="0"/>
              <a:t>)	P1 </a:t>
            </a:r>
            <a:r>
              <a:rPr lang="en-US" altLang="zh-CN" dirty="0" err="1"/>
              <a:t>rdfs:subPropertyOf</a:t>
            </a:r>
            <a:r>
              <a:rPr lang="en-US" altLang="zh-CN" dirty="0"/>
              <a:t> P2	P1(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/>
              <a:t>P2(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的子属性</a:t>
            </a:r>
            <a:r>
              <a:rPr lang="en-US" altLang="zh-CN" dirty="0"/>
              <a:t>domain (</a:t>
            </a:r>
            <a:r>
              <a:rPr lang="zh-CN" altLang="en-US" dirty="0"/>
              <a:t>属性</a:t>
            </a:r>
            <a:r>
              <a:rPr lang="en-US" altLang="zh-CN" dirty="0"/>
              <a:t>)	P </a:t>
            </a:r>
            <a:r>
              <a:rPr lang="en-US" altLang="zh-CN" dirty="0" err="1"/>
              <a:t>rdfs:domain</a:t>
            </a:r>
            <a:r>
              <a:rPr lang="en-US" altLang="zh-CN" dirty="0"/>
              <a:t> C	P(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的定义域是</a:t>
            </a:r>
            <a:r>
              <a:rPr lang="en-US" altLang="zh-CN" dirty="0"/>
              <a:t>C(</a:t>
            </a:r>
            <a:r>
              <a:rPr lang="zh-CN" altLang="en-US" dirty="0"/>
              <a:t>类</a:t>
            </a:r>
            <a:r>
              <a:rPr lang="en-US" altLang="zh-CN" dirty="0"/>
              <a:t>)range (</a:t>
            </a:r>
            <a:r>
              <a:rPr lang="zh-CN" altLang="en-US" dirty="0"/>
              <a:t>属性</a:t>
            </a:r>
            <a:r>
              <a:rPr lang="en-US" altLang="zh-CN" dirty="0"/>
              <a:t>)	P </a:t>
            </a:r>
            <a:r>
              <a:rPr lang="en-US" altLang="zh-CN" dirty="0" err="1"/>
              <a:t>rdfs:range</a:t>
            </a:r>
            <a:r>
              <a:rPr lang="en-US" altLang="zh-CN" dirty="0"/>
              <a:t> C	P(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的值域是</a:t>
            </a:r>
            <a:r>
              <a:rPr lang="en-US" altLang="zh-CN" dirty="0"/>
              <a:t>C(</a:t>
            </a:r>
            <a:r>
              <a:rPr lang="zh-CN" altLang="en-US" dirty="0"/>
              <a:t>类</a:t>
            </a:r>
            <a:r>
              <a:rPr lang="en-US" altLang="zh-CN" dirty="0"/>
              <a:t>)RDF </a:t>
            </a:r>
            <a:r>
              <a:rPr lang="en-US" altLang="zh-CN" dirty="0" err="1"/>
              <a:t>sytanx</a:t>
            </a:r>
            <a:r>
              <a:rPr lang="zh-CN" altLang="en-US" dirty="0"/>
              <a:t>就是讲如何将</a:t>
            </a:r>
            <a:r>
              <a:rPr lang="en-US" altLang="zh-CN" dirty="0"/>
              <a:t>RDF</a:t>
            </a:r>
            <a:r>
              <a:rPr lang="zh-CN" altLang="en-US" dirty="0"/>
              <a:t>数据存入到计算机当中</a:t>
            </a:r>
            <a:r>
              <a:rPr lang="en-US" altLang="zh-CN" dirty="0"/>
              <a:t>,</a:t>
            </a:r>
            <a:r>
              <a:rPr lang="zh-CN" altLang="en-US" dirty="0"/>
              <a:t>也就是我们所说的</a:t>
            </a:r>
            <a:r>
              <a:rPr lang="en-US" altLang="zh-CN" dirty="0"/>
              <a:t>RDF</a:t>
            </a:r>
            <a:r>
              <a:rPr lang="zh-CN" altLang="en-US" dirty="0"/>
              <a:t>序列化方法</a:t>
            </a:r>
            <a:r>
              <a:rPr lang="en-US" altLang="zh-CN" dirty="0"/>
              <a:t>,</a:t>
            </a:r>
            <a:r>
              <a:rPr lang="zh-CN" altLang="en-US" dirty="0"/>
              <a:t>这就是</a:t>
            </a:r>
            <a:r>
              <a:rPr lang="en-US" altLang="zh-CN" dirty="0"/>
              <a:t>RDF </a:t>
            </a:r>
            <a:r>
              <a:rPr lang="en-US" altLang="zh-CN" dirty="0" err="1"/>
              <a:t>sytanx</a:t>
            </a:r>
            <a:r>
              <a:rPr lang="zh-CN" altLang="en-US" dirty="0"/>
              <a:t>的作用</a:t>
            </a:r>
            <a:r>
              <a:rPr lang="en-US" altLang="zh-CN" dirty="0"/>
              <a:t>.</a:t>
            </a:r>
            <a:r>
              <a:rPr lang="zh-CN" altLang="en-US" dirty="0"/>
              <a:t>主要有如下集中方式</a:t>
            </a:r>
            <a:r>
              <a:rPr lang="en-US" altLang="zh-CN" dirty="0"/>
              <a:t>:JSON-LD:“JSON for Linking Data”</a:t>
            </a:r>
            <a:r>
              <a:rPr lang="zh-CN" altLang="en-US" dirty="0"/>
              <a:t>，用键值对的方式来存储</a:t>
            </a:r>
            <a:r>
              <a:rPr lang="en-US" altLang="zh-CN" dirty="0"/>
              <a:t>RDF</a:t>
            </a:r>
            <a:r>
              <a:rPr lang="zh-CN" altLang="en-US" dirty="0"/>
              <a:t>数据</a:t>
            </a:r>
            <a:r>
              <a:rPr lang="en-US" altLang="zh-CN" dirty="0"/>
              <a:t>,</a:t>
            </a:r>
            <a:r>
              <a:rPr lang="zh-CN" altLang="en-US" dirty="0"/>
              <a:t>基于</a:t>
            </a:r>
            <a:r>
              <a:rPr lang="en-US" altLang="zh-CN" dirty="0" err="1"/>
              <a:t>json</a:t>
            </a:r>
            <a:r>
              <a:rPr lang="zh-CN" altLang="en-US" dirty="0"/>
              <a:t>基础扩展的一种语法</a:t>
            </a:r>
            <a:r>
              <a:rPr lang="en-US" altLang="zh-CN" dirty="0"/>
              <a:t>,</a:t>
            </a:r>
            <a:r>
              <a:rPr lang="zh-CN" altLang="en-US" dirty="0"/>
              <a:t>以键值对的形式来存储</a:t>
            </a:r>
            <a:r>
              <a:rPr lang="en-US" altLang="zh-CN" dirty="0"/>
              <a:t>RDFRDFA:</a:t>
            </a:r>
            <a:r>
              <a:rPr lang="zh-CN" altLang="en-US" dirty="0"/>
              <a:t>将</a:t>
            </a:r>
            <a:r>
              <a:rPr lang="en-US" altLang="zh-CN" dirty="0"/>
              <a:t>RDF</a:t>
            </a:r>
            <a:r>
              <a:rPr lang="zh-CN" altLang="en-US" dirty="0"/>
              <a:t>数据嵌入到网页中</a:t>
            </a:r>
            <a:r>
              <a:rPr lang="en-US" altLang="zh-CN" dirty="0"/>
              <a:t>RDF/XML:</a:t>
            </a:r>
            <a:r>
              <a:rPr lang="zh-CN" altLang="en-US" dirty="0"/>
              <a:t>用</a:t>
            </a:r>
            <a:r>
              <a:rPr lang="en-US" altLang="zh-CN" dirty="0"/>
              <a:t>XML</a:t>
            </a:r>
            <a:r>
              <a:rPr lang="zh-CN" altLang="en-US" dirty="0"/>
              <a:t>来存储</a:t>
            </a:r>
            <a:r>
              <a:rPr lang="en-US" altLang="zh-CN" dirty="0"/>
              <a:t>RDF</a:t>
            </a:r>
            <a:r>
              <a:rPr lang="zh-CN" altLang="en-US" dirty="0"/>
              <a:t>数据</a:t>
            </a:r>
            <a:r>
              <a:rPr lang="en-US" altLang="zh-CN" dirty="0"/>
              <a:t>,</a:t>
            </a:r>
            <a:r>
              <a:rPr lang="zh-CN" altLang="en-US" dirty="0"/>
              <a:t>但是由于</a:t>
            </a:r>
            <a:r>
              <a:rPr lang="en-US" altLang="zh-CN" dirty="0"/>
              <a:t>XML</a:t>
            </a:r>
            <a:r>
              <a:rPr lang="zh-CN" altLang="en-US" dirty="0"/>
              <a:t>格式冗长</a:t>
            </a:r>
            <a:r>
              <a:rPr lang="en-US" altLang="zh-CN" dirty="0"/>
              <a:t>,</a:t>
            </a:r>
            <a:r>
              <a:rPr lang="zh-CN" altLang="en-US" dirty="0"/>
              <a:t>阅读不方便不推荐</a:t>
            </a:r>
            <a:r>
              <a:rPr lang="en-US" altLang="zh-CN" dirty="0"/>
              <a:t>N-Triples</a:t>
            </a:r>
            <a:r>
              <a:rPr lang="zh-CN" altLang="en-US" dirty="0"/>
              <a:t>，即用多个三元组来表示</a:t>
            </a:r>
            <a:r>
              <a:rPr lang="en-US" altLang="zh-CN" dirty="0"/>
              <a:t>RDF</a:t>
            </a:r>
            <a:r>
              <a:rPr lang="zh-CN" altLang="en-US" dirty="0"/>
              <a:t>数据集，是最直观的表示方法。在文件中，每一行表示一个三元组，方便机器解析和处理。开放领域知识图谱</a:t>
            </a:r>
            <a:r>
              <a:rPr lang="en-US" altLang="zh-CN" dirty="0" err="1"/>
              <a:t>DBpedia</a:t>
            </a:r>
            <a:r>
              <a:rPr lang="zh-CN" altLang="en-US" dirty="0"/>
              <a:t>通常是用这种格式来发布数据的。</a:t>
            </a:r>
            <a:r>
              <a:rPr lang="en-US" altLang="zh-CN" dirty="0"/>
              <a:t>Turtle, </a:t>
            </a:r>
            <a:r>
              <a:rPr lang="zh-CN" altLang="en-US" dirty="0"/>
              <a:t>应该是使用得最多的一种</a:t>
            </a:r>
            <a:r>
              <a:rPr lang="en-US" altLang="zh-CN" dirty="0"/>
              <a:t>RDF</a:t>
            </a:r>
            <a:r>
              <a:rPr lang="zh-CN" altLang="en-US" dirty="0"/>
              <a:t>序列化方式了。它比</a:t>
            </a:r>
            <a:r>
              <a:rPr lang="en-US" altLang="zh-CN" dirty="0"/>
              <a:t>RDF/XML</a:t>
            </a:r>
            <a:r>
              <a:rPr lang="zh-CN" altLang="en-US" dirty="0"/>
              <a:t>紧凑，且可读性比</a:t>
            </a:r>
            <a:r>
              <a:rPr lang="en-US" altLang="zh-CN" dirty="0"/>
              <a:t>N-Triples</a:t>
            </a:r>
            <a:r>
              <a:rPr lang="zh-CN" altLang="en-US" dirty="0"/>
              <a:t>好</a:t>
            </a:r>
            <a:r>
              <a:rPr lang="en-US" altLang="zh-CN" dirty="0"/>
              <a:t>.turtle</a:t>
            </a:r>
            <a:r>
              <a:rPr lang="zh-CN" altLang="en-US" dirty="0"/>
              <a:t>语法形式如下</a:t>
            </a:r>
            <a:r>
              <a:rPr lang="en-US" altLang="zh-CN" dirty="0"/>
              <a:t>:@prefix person: &lt;http://www.kg.com/person/&gt; .@prefix place: &lt;http://www.kg.com/place/&gt; .@prefix : &lt;http://www.kg.com/ontology/&gt; .person:1 :</a:t>
            </a:r>
            <a:r>
              <a:rPr lang="en-US" altLang="zh-CN" dirty="0" err="1"/>
              <a:t>chineseName</a:t>
            </a:r>
            <a:r>
              <a:rPr lang="en-US" altLang="zh-CN" dirty="0"/>
              <a:t> "</a:t>
            </a:r>
            <a:r>
              <a:rPr lang="zh-CN" altLang="en-US" dirty="0"/>
              <a:t>罗纳尔多</a:t>
            </a:r>
            <a:r>
              <a:rPr lang="en-US" altLang="zh-CN" dirty="0"/>
              <a:t>·</a:t>
            </a:r>
            <a:r>
              <a:rPr lang="zh-CN" altLang="en-US" dirty="0"/>
              <a:t>路易斯</a:t>
            </a:r>
            <a:r>
              <a:rPr lang="en-US" altLang="zh-CN" dirty="0"/>
              <a:t>·</a:t>
            </a:r>
            <a:r>
              <a:rPr lang="zh-CN" altLang="en-US" dirty="0"/>
              <a:t>纳萨里奥</a:t>
            </a:r>
            <a:r>
              <a:rPr lang="en-US" altLang="zh-CN" dirty="0"/>
              <a:t>·</a:t>
            </a:r>
            <a:r>
              <a:rPr lang="zh-CN" altLang="en-US" dirty="0"/>
              <a:t>德</a:t>
            </a:r>
            <a:r>
              <a:rPr lang="en-US" altLang="zh-CN" dirty="0"/>
              <a:t>·</a:t>
            </a:r>
            <a:r>
              <a:rPr lang="zh-CN" altLang="en-US" dirty="0"/>
              <a:t>利马</a:t>
            </a:r>
            <a:r>
              <a:rPr lang="en-US" altLang="zh-CN" dirty="0"/>
              <a:t>"^^string.person:1 :career "</a:t>
            </a:r>
            <a:r>
              <a:rPr lang="zh-CN" altLang="en-US" dirty="0"/>
              <a:t>足球运动员</a:t>
            </a:r>
            <a:r>
              <a:rPr lang="en-US" altLang="zh-CN" dirty="0"/>
              <a:t>"^^string.person:1 :</a:t>
            </a:r>
            <a:r>
              <a:rPr lang="en-US" altLang="zh-CN" dirty="0" err="1"/>
              <a:t>fullName</a:t>
            </a:r>
            <a:r>
              <a:rPr lang="en-US" altLang="zh-CN" dirty="0"/>
              <a:t> "Ronaldo </a:t>
            </a:r>
            <a:r>
              <a:rPr lang="en-US" altLang="zh-CN" dirty="0" err="1"/>
              <a:t>Luís</a:t>
            </a:r>
            <a:r>
              <a:rPr lang="en-US" altLang="zh-CN" dirty="0"/>
              <a:t> </a:t>
            </a:r>
            <a:r>
              <a:rPr lang="en-US" altLang="zh-CN" dirty="0" err="1"/>
              <a:t>Nazário</a:t>
            </a:r>
            <a:r>
              <a:rPr lang="en-US" altLang="zh-CN" dirty="0"/>
              <a:t> de Lima"^^string.person:1 :</a:t>
            </a:r>
            <a:r>
              <a:rPr lang="en-US" altLang="zh-CN" dirty="0" err="1"/>
              <a:t>birthDate</a:t>
            </a:r>
            <a:r>
              <a:rPr lang="en-US" altLang="zh-CN" dirty="0"/>
              <a:t> "1976-09-18"^^date.person:1 :height "180"^^int. person:1 :weight "98"^^int.person:1 :nationality "</a:t>
            </a:r>
            <a:r>
              <a:rPr lang="zh-CN" altLang="en-US" dirty="0"/>
              <a:t>巴西</a:t>
            </a:r>
            <a:r>
              <a:rPr lang="en-US" altLang="zh-CN" dirty="0"/>
              <a:t>"^^string. person:1 :</a:t>
            </a:r>
            <a:r>
              <a:rPr lang="en-US" altLang="zh-CN" dirty="0" err="1"/>
              <a:t>hasBirthPlace</a:t>
            </a:r>
            <a:r>
              <a:rPr lang="en-US" altLang="zh-CN" dirty="0"/>
              <a:t> place:10086.place:10086 :address "</a:t>
            </a:r>
            <a:r>
              <a:rPr lang="zh-CN" altLang="en-US" dirty="0"/>
              <a:t>里约热内卢</a:t>
            </a:r>
            <a:r>
              <a:rPr lang="en-US" altLang="zh-CN" dirty="0"/>
              <a:t>"^^string.place:10086 :coordinate "-22.908333, -43.196389"^^string.12345678910111213141.4.RDF schema </a:t>
            </a:r>
            <a:r>
              <a:rPr lang="zh-CN" altLang="en-US" dirty="0"/>
              <a:t>与</a:t>
            </a:r>
            <a:r>
              <a:rPr lang="en-US" altLang="zh-CN" dirty="0"/>
              <a:t>SPARQLRDF schema:</a:t>
            </a:r>
            <a:r>
              <a:rPr lang="zh-CN" altLang="en-US" dirty="0"/>
              <a:t>主要还是为了增强资源关系的描述能力</a:t>
            </a:r>
            <a:r>
              <a:rPr lang="en-US" altLang="zh-CN" dirty="0"/>
              <a:t>(</a:t>
            </a:r>
            <a:r>
              <a:rPr lang="zh-CN" altLang="en-US" dirty="0"/>
              <a:t>上面讲了</a:t>
            </a:r>
            <a:r>
              <a:rPr lang="en-US" altLang="zh-CN" dirty="0"/>
              <a:t>),SPARQL</a:t>
            </a:r>
            <a:r>
              <a:rPr lang="zh-CN" altLang="en-US" dirty="0"/>
              <a:t>是一个查询图</a:t>
            </a:r>
            <a:r>
              <a:rPr lang="en-US" altLang="zh-CN" dirty="0"/>
              <a:t>,RDF</a:t>
            </a:r>
            <a:r>
              <a:rPr lang="zh-CN" altLang="en-US" dirty="0"/>
              <a:t>是一个存储图</a:t>
            </a:r>
            <a:r>
              <a:rPr lang="en-US" altLang="zh-CN" dirty="0"/>
              <a:t>,</a:t>
            </a:r>
            <a:r>
              <a:rPr lang="zh-CN" altLang="en-US" dirty="0"/>
              <a:t>是查询</a:t>
            </a:r>
            <a:r>
              <a:rPr lang="en-US" altLang="zh-CN" dirty="0"/>
              <a:t>RDF</a:t>
            </a:r>
            <a:r>
              <a:rPr lang="zh-CN" altLang="en-US" dirty="0"/>
              <a:t>数据的语言</a:t>
            </a:r>
            <a:r>
              <a:rPr lang="en-US" altLang="zh-CN" dirty="0"/>
              <a:t>.1.5 OWL ,RIF/SWRL​ OWL:</a:t>
            </a:r>
            <a:r>
              <a:rPr lang="zh-CN" altLang="en-US" dirty="0"/>
              <a:t>在</a:t>
            </a:r>
            <a:r>
              <a:rPr lang="en-US" altLang="zh-CN" dirty="0"/>
              <a:t>RDF schema</a:t>
            </a:r>
            <a:r>
              <a:rPr lang="zh-CN" altLang="en-US" dirty="0"/>
              <a:t>的基础上</a:t>
            </a:r>
            <a:r>
              <a:rPr lang="en-US" altLang="zh-CN" dirty="0"/>
              <a:t>,</a:t>
            </a:r>
            <a:r>
              <a:rPr lang="zh-CN" altLang="en-US" dirty="0"/>
              <a:t>增加了对属性及其类的约束</a:t>
            </a:r>
            <a:r>
              <a:rPr lang="en-US" altLang="zh-CN" dirty="0"/>
              <a:t>,</a:t>
            </a:r>
            <a:r>
              <a:rPr lang="zh-CN" altLang="en-US" dirty="0"/>
              <a:t>也就是对资源的属性及其类增加了性质</a:t>
            </a:r>
            <a:r>
              <a:rPr lang="en-US" altLang="zh-CN" dirty="0"/>
              <a:t>,</a:t>
            </a:r>
            <a:r>
              <a:rPr lang="zh-CN" altLang="en-US" dirty="0"/>
              <a:t>这样能实现两个功能</a:t>
            </a:r>
            <a:r>
              <a:rPr lang="en-US" altLang="zh-CN" dirty="0"/>
              <a:t>:</a:t>
            </a:r>
            <a:r>
              <a:rPr lang="zh-CN" altLang="en-US" dirty="0"/>
              <a:t>分类</a:t>
            </a:r>
            <a:r>
              <a:rPr lang="en-US" altLang="zh-CN" dirty="0"/>
              <a:t>,</a:t>
            </a:r>
            <a:r>
              <a:rPr lang="zh-CN" altLang="en-US" dirty="0"/>
              <a:t>推理实现对概念的分类</a:t>
            </a:r>
            <a:r>
              <a:rPr lang="en-US" altLang="zh-CN" dirty="0"/>
              <a:t>,</a:t>
            </a:r>
            <a:r>
              <a:rPr lang="zh-CN" altLang="en-US" dirty="0"/>
              <a:t>因为根据属性及类的约束</a:t>
            </a:r>
            <a:r>
              <a:rPr lang="en-US" altLang="zh-CN" dirty="0"/>
              <a:t>,</a:t>
            </a:r>
            <a:r>
              <a:rPr lang="zh-CN" altLang="en-US" dirty="0"/>
              <a:t>容易确定概念的边界有利于</a:t>
            </a:r>
            <a:r>
              <a:rPr lang="en-US" altLang="zh-CN" dirty="0"/>
              <a:t>RIF(</a:t>
            </a:r>
            <a:r>
              <a:rPr lang="zh-CN" altLang="en-US" dirty="0"/>
              <a:t>规则交换</a:t>
            </a:r>
            <a:r>
              <a:rPr lang="en-US" altLang="zh-CN" dirty="0"/>
              <a:t>)–</a:t>
            </a:r>
            <a:r>
              <a:rPr lang="zh-CN" altLang="en-US" dirty="0"/>
              <a:t>实现推理</a:t>
            </a:r>
            <a:r>
              <a:rPr lang="en-US" altLang="zh-CN" dirty="0"/>
              <a:t>,</a:t>
            </a:r>
            <a:r>
              <a:rPr lang="zh-CN" altLang="en-US" dirty="0"/>
              <a:t>因为某些属性含有某些性质</a:t>
            </a:r>
            <a:r>
              <a:rPr lang="en-US" altLang="zh-CN" dirty="0"/>
              <a:t>,</a:t>
            </a:r>
            <a:r>
              <a:rPr lang="zh-CN" altLang="en-US" dirty="0"/>
              <a:t>例如</a:t>
            </a:r>
            <a:r>
              <a:rPr lang="en-US" altLang="zh-CN" dirty="0"/>
              <a:t>:</a:t>
            </a:r>
            <a:r>
              <a:rPr lang="zh-CN" altLang="en-US" dirty="0"/>
              <a:t>传递性</a:t>
            </a:r>
            <a:r>
              <a:rPr lang="en-US" altLang="zh-CN" dirty="0"/>
              <a:t>.1. 6 Logic + Proof + Trust</a:t>
            </a:r>
            <a:r>
              <a:rPr lang="zh-CN" altLang="en-US" dirty="0"/>
              <a:t>分别对应逻辑层</a:t>
            </a:r>
            <a:r>
              <a:rPr lang="en-US" altLang="zh-CN" dirty="0"/>
              <a:t>,</a:t>
            </a:r>
            <a:r>
              <a:rPr lang="zh-CN" altLang="en-US" dirty="0"/>
              <a:t>验证层</a:t>
            </a:r>
            <a:r>
              <a:rPr lang="en-US" altLang="zh-CN" dirty="0"/>
              <a:t>,</a:t>
            </a:r>
            <a:r>
              <a:rPr lang="zh-CN" altLang="en-US" dirty="0"/>
              <a:t>信任层逻辑层</a:t>
            </a:r>
            <a:r>
              <a:rPr lang="en-US" altLang="zh-CN" dirty="0"/>
              <a:t>:</a:t>
            </a:r>
            <a:r>
              <a:rPr lang="zh-CN" altLang="en-US" dirty="0"/>
              <a:t>提供公理及其规则</a:t>
            </a:r>
            <a:r>
              <a:rPr lang="en-US" altLang="zh-CN" dirty="0"/>
              <a:t>,</a:t>
            </a:r>
            <a:r>
              <a:rPr lang="zh-CN" altLang="en-US" dirty="0"/>
              <a:t>实现逻辑操作</a:t>
            </a:r>
            <a:r>
              <a:rPr lang="en-US" altLang="zh-CN" dirty="0"/>
              <a:t>.</a:t>
            </a:r>
            <a:r>
              <a:rPr lang="zh-CN" altLang="en-US" dirty="0"/>
              <a:t>验证层</a:t>
            </a:r>
            <a:r>
              <a:rPr lang="en-US" altLang="zh-CN" dirty="0"/>
              <a:t>:</a:t>
            </a:r>
            <a:r>
              <a:rPr lang="zh-CN" altLang="en-US" dirty="0"/>
              <a:t>则是对推理结果进行验证信任层</a:t>
            </a:r>
            <a:r>
              <a:rPr lang="en-US" altLang="zh-CN" dirty="0"/>
              <a:t>:</a:t>
            </a:r>
            <a:r>
              <a:rPr lang="zh-CN" altLang="en-US" dirty="0"/>
              <a:t>根据验证层的结果和一些数字签名</a:t>
            </a:r>
            <a:r>
              <a:rPr lang="en-US" altLang="zh-CN" dirty="0"/>
              <a:t>,</a:t>
            </a:r>
            <a:r>
              <a:rPr lang="zh-CN" altLang="en-US" dirty="0"/>
              <a:t>建立信任</a:t>
            </a:r>
            <a:r>
              <a:rPr lang="en-US" altLang="zh-CN" dirty="0"/>
              <a:t>1.7 interaction​ </a:t>
            </a:r>
            <a:r>
              <a:rPr lang="zh-CN" altLang="en-US" dirty="0"/>
              <a:t>就是语义网的交互层</a:t>
            </a:r>
            <a:r>
              <a:rPr lang="en-US" altLang="zh-CN" dirty="0"/>
              <a:t>,</a:t>
            </a:r>
            <a:r>
              <a:rPr lang="zh-CN" altLang="en-US" dirty="0"/>
              <a:t>通过实现各种应用来进行交互</a:t>
            </a:r>
          </a:p>
          <a:p>
            <a:r>
              <a:rPr lang="en-US" altLang="zh-CN" dirty="0"/>
              <a:t>————————————————</a:t>
            </a:r>
          </a:p>
          <a:p>
            <a:r>
              <a:rPr lang="zh-CN" altLang="en-US" dirty="0"/>
              <a:t>版权声明：本文为</a:t>
            </a:r>
            <a:r>
              <a:rPr lang="en-US" altLang="zh-CN" dirty="0"/>
              <a:t>CSDN</a:t>
            </a:r>
            <a:r>
              <a:rPr lang="zh-CN" altLang="en-US" dirty="0"/>
              <a:t>博主「</a:t>
            </a:r>
            <a:r>
              <a:rPr lang="en-US" altLang="zh-CN" dirty="0"/>
              <a:t>AN-YSYS</a:t>
            </a:r>
            <a:r>
              <a:rPr lang="zh-CN" altLang="en-US" dirty="0"/>
              <a:t>」的原创文章，遵循</a:t>
            </a:r>
            <a:r>
              <a:rPr lang="en-US" altLang="zh-CN" dirty="0"/>
              <a:t>CC 4.0 BY-SA</a:t>
            </a:r>
            <a:r>
              <a:rPr lang="zh-CN" altLang="en-US" dirty="0"/>
              <a:t>版权协议，转载请附上原文出处链接及本声明。</a:t>
            </a:r>
          </a:p>
          <a:p>
            <a:r>
              <a:rPr lang="zh-CN" altLang="en-US" dirty="0"/>
              <a:t>原文链接：</a:t>
            </a:r>
            <a:r>
              <a:rPr lang="en-US" altLang="zh-CN" dirty="0"/>
              <a:t>https://blog.csdn.net/fbsxghvudk/article/details/80700904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https://www.jianshu.com/p/9e2bfa9a5a06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25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https://blog.csdn.net/jazywoo123/article/details/8748871?utm_source=blogxgwz7</a:t>
            </a:r>
          </a:p>
          <a:p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可以描述任何事物，包括它自身，因此可以从很小的一层开始逐渐丰富。这种薄层方法用于建立词汇栈。图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W3C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定义的层。目前，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之上的层包括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（有人认为将来的工作是在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上进行构建）。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Schema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语言，它为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添加类和属性。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本体语言）扩展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，提供了一种更丰富的语言来定义类之间的关系。更丰富的语言允许使用自动化的推理引擎创建更智能的系统。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93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两个集合</a:t>
            </a:r>
            <a:r>
              <a:rPr lang="en-US" altLang="zh-CN" dirty="0"/>
              <a:t>V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分布式计算：</a:t>
            </a:r>
            <a:r>
              <a:rPr lang="en-US" altLang="zh-CN" dirty="0"/>
              <a:t>map</a:t>
            </a:r>
            <a:r>
              <a:rPr lang="zh-CN" altLang="en-US" dirty="0"/>
              <a:t>（</a:t>
            </a:r>
            <a:r>
              <a:rPr lang="en-US" altLang="zh-CN" dirty="0"/>
              <a:t>V</a:t>
            </a:r>
            <a:r>
              <a:rPr lang="zh-CN" altLang="en-US" dirty="0"/>
              <a:t>）、</a:t>
            </a:r>
            <a:r>
              <a:rPr lang="en-US" altLang="zh-CN" dirty="0"/>
              <a:t>map</a:t>
            </a:r>
            <a:r>
              <a:rPr lang="zh-CN" altLang="en-US" dirty="0"/>
              <a:t>（</a:t>
            </a:r>
            <a:r>
              <a:rPr lang="en-US" altLang="zh-CN" dirty="0"/>
              <a:t>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计算模型：</a:t>
            </a:r>
            <a:r>
              <a:rPr lang="en-US" altLang="zh-CN" dirty="0"/>
              <a:t>BSP</a:t>
            </a:r>
            <a:r>
              <a:rPr lang="zh-CN" altLang="en-US" dirty="0"/>
              <a:t>，</a:t>
            </a:r>
            <a:r>
              <a:rPr lang="en-US" altLang="zh-CN" dirty="0"/>
              <a:t>GAS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29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15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77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458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844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943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https://baike.baidu.com/item/web3.0/4873257?fr=Aladdin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549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https://www.cnblogs.com/huangyc/p/10043749.html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148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https://www.cnblogs.com/huangyc/p/10043749.html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83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NPC</a:t>
            </a:r>
            <a:r>
              <a:rPr lang="zh-CN" altLang="en-US" dirty="0"/>
              <a:t>类问题（</a:t>
            </a:r>
            <a:r>
              <a:rPr lang="en-US" altLang="zh-CN" dirty="0"/>
              <a:t>Nondeterminism Polynomial complete</a:t>
            </a:r>
            <a:r>
              <a:rPr lang="zh-CN" altLang="en-US" dirty="0"/>
              <a:t>）：存在这样一个</a:t>
            </a:r>
            <a:r>
              <a:rPr lang="en-US" altLang="zh-CN" dirty="0"/>
              <a:t>NP</a:t>
            </a:r>
            <a:r>
              <a:rPr lang="zh-CN" altLang="en-US" dirty="0"/>
              <a:t>问题，所有的</a:t>
            </a:r>
            <a:r>
              <a:rPr lang="en-US" altLang="zh-CN" dirty="0"/>
              <a:t>NP</a:t>
            </a:r>
            <a:r>
              <a:rPr lang="zh-CN" altLang="en-US" dirty="0"/>
              <a:t>问题都可以约化成它。换句话说，只要解决了这个问题，那么所有的</a:t>
            </a:r>
            <a:r>
              <a:rPr lang="en-US" altLang="zh-CN" dirty="0"/>
              <a:t>NP</a:t>
            </a:r>
            <a:r>
              <a:rPr lang="zh-CN" altLang="en-US" dirty="0"/>
              <a:t>问题都解决了。其定义要满足</a:t>
            </a:r>
            <a:r>
              <a:rPr lang="en-US" altLang="zh-CN" dirty="0"/>
              <a:t>2</a:t>
            </a:r>
            <a:r>
              <a:rPr lang="zh-CN" altLang="en-US" dirty="0"/>
              <a:t>个条件： 首先，它得是一个</a:t>
            </a:r>
            <a:r>
              <a:rPr lang="en-US" altLang="zh-CN" dirty="0"/>
              <a:t>NP</a:t>
            </a:r>
            <a:r>
              <a:rPr lang="zh-CN" altLang="en-US" dirty="0"/>
              <a:t>问题；然后，所有的</a:t>
            </a:r>
            <a:r>
              <a:rPr lang="en-US" altLang="zh-CN" dirty="0"/>
              <a:t>NP</a:t>
            </a:r>
            <a:r>
              <a:rPr lang="zh-CN" altLang="en-US" dirty="0"/>
              <a:t>问题都可以约化到它。要证明</a:t>
            </a:r>
            <a:r>
              <a:rPr lang="en-US" altLang="zh-CN" dirty="0" err="1"/>
              <a:t>npc</a:t>
            </a:r>
            <a:r>
              <a:rPr lang="zh-CN" altLang="en-US" dirty="0"/>
              <a:t>问题的思路就是： 先证明它至少是一个</a:t>
            </a:r>
            <a:r>
              <a:rPr lang="en-US" altLang="zh-CN" dirty="0"/>
              <a:t>NP</a:t>
            </a:r>
            <a:r>
              <a:rPr lang="zh-CN" altLang="en-US" dirty="0"/>
              <a:t>问题，再证明其中一个已知的</a:t>
            </a:r>
            <a:r>
              <a:rPr lang="en-US" altLang="zh-CN" dirty="0"/>
              <a:t>NPC</a:t>
            </a:r>
            <a:r>
              <a:rPr lang="zh-CN" altLang="en-US" dirty="0"/>
              <a:t>问题能约化到它。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NP</a:t>
            </a:r>
            <a:r>
              <a:rPr lang="zh-CN" altLang="en-US" dirty="0"/>
              <a:t>难问题（</a:t>
            </a:r>
            <a:r>
              <a:rPr lang="en-US" altLang="zh-CN" dirty="0"/>
              <a:t>NP-hard</a:t>
            </a:r>
            <a:r>
              <a:rPr lang="zh-CN" altLang="en-US" dirty="0"/>
              <a:t>问题）：    </a:t>
            </a:r>
            <a:r>
              <a:rPr lang="en-US" altLang="zh-CN" dirty="0"/>
              <a:t>NP-Hard</a:t>
            </a:r>
            <a:r>
              <a:rPr lang="zh-CN" altLang="en-US" dirty="0"/>
              <a:t>问题是这样一种问题，它满足</a:t>
            </a:r>
            <a:r>
              <a:rPr lang="en-US" altLang="zh-CN" dirty="0"/>
              <a:t>NPC</a:t>
            </a:r>
            <a:r>
              <a:rPr lang="zh-CN" altLang="en-US" dirty="0"/>
              <a:t>问题定义的第二条但不一定要满足第一条（就是说，</a:t>
            </a:r>
            <a:r>
              <a:rPr lang="en-US" altLang="zh-CN" dirty="0"/>
              <a:t>NP-Hard</a:t>
            </a:r>
            <a:r>
              <a:rPr lang="zh-CN" altLang="en-US" dirty="0"/>
              <a:t>问题要比 </a:t>
            </a:r>
            <a:r>
              <a:rPr lang="en-US" altLang="zh-CN" dirty="0"/>
              <a:t>NPC</a:t>
            </a:r>
            <a:r>
              <a:rPr lang="zh-CN" altLang="en-US" dirty="0"/>
              <a:t>问题的范围广，</a:t>
            </a:r>
            <a:r>
              <a:rPr lang="en-US" altLang="zh-CN" dirty="0"/>
              <a:t>NP-Hard</a:t>
            </a:r>
            <a:r>
              <a:rPr lang="zh-CN" altLang="en-US" dirty="0"/>
              <a:t>问题没有限定属于</a:t>
            </a:r>
            <a:r>
              <a:rPr lang="en-US" altLang="zh-CN" dirty="0"/>
              <a:t>NP</a:t>
            </a:r>
            <a:r>
              <a:rPr lang="zh-CN" altLang="en-US" dirty="0"/>
              <a:t>），即所有的</a:t>
            </a:r>
            <a:r>
              <a:rPr lang="en-US" altLang="zh-CN" dirty="0"/>
              <a:t>NP</a:t>
            </a:r>
            <a:r>
              <a:rPr lang="zh-CN" altLang="en-US" dirty="0"/>
              <a:t>问题都能约化到它，但是他不一定是一个</a:t>
            </a:r>
            <a:r>
              <a:rPr lang="en-US" altLang="zh-CN" dirty="0"/>
              <a:t>NP</a:t>
            </a:r>
            <a:r>
              <a:rPr lang="zh-CN" altLang="en-US" dirty="0"/>
              <a:t>问题。    </a:t>
            </a:r>
            <a:r>
              <a:rPr lang="en-US" altLang="zh-CN" dirty="0"/>
              <a:t>NP-Hard</a:t>
            </a:r>
            <a:r>
              <a:rPr lang="zh-CN" altLang="en-US" dirty="0"/>
              <a:t>问题同样难以找到多项式的算法，但它不列入我们的研究范围，因为它不一定是</a:t>
            </a:r>
            <a:r>
              <a:rPr lang="en-US" altLang="zh-CN" dirty="0"/>
              <a:t>NP</a:t>
            </a:r>
            <a:r>
              <a:rPr lang="zh-CN" altLang="en-US" dirty="0"/>
              <a:t>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即使</a:t>
            </a:r>
            <a:r>
              <a:rPr lang="en-US" altLang="zh-CN" dirty="0"/>
              <a:t>NPC</a:t>
            </a:r>
            <a:r>
              <a:rPr lang="zh-CN" altLang="en-US" dirty="0"/>
              <a:t>问题发现了多项式级的算法，</a:t>
            </a:r>
            <a:r>
              <a:rPr lang="en-US" altLang="zh-CN" dirty="0"/>
              <a:t>NP-Hard</a:t>
            </a:r>
            <a:r>
              <a:rPr lang="zh-CN" altLang="en-US" dirty="0"/>
              <a:t>问题有可能仍然无法得到多项式级的算法。</a:t>
            </a:r>
            <a:endParaRPr lang="en-US" altLang="zh-CN" dirty="0"/>
          </a:p>
          <a:p>
            <a:r>
              <a:rPr lang="zh-CN" altLang="en-US" dirty="0"/>
              <a:t>事实上，由于</a:t>
            </a:r>
            <a:r>
              <a:rPr lang="en-US" altLang="zh-CN" dirty="0"/>
              <a:t>NP-Hard</a:t>
            </a:r>
            <a:r>
              <a:rPr lang="zh-CN" altLang="en-US" dirty="0"/>
              <a:t>放宽了限定条件，它将有可能比所有的</a:t>
            </a:r>
            <a:r>
              <a:rPr lang="en-US" altLang="zh-CN" dirty="0"/>
              <a:t>NPC</a:t>
            </a:r>
            <a:r>
              <a:rPr lang="zh-CN" altLang="en-US" dirty="0"/>
              <a:t>问题的时间复杂度更高从而更难以解决。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858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801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https://baike.baidu.com/item/%E8%B5%84%E6%BA%90%E6%8F%8F%E8%BF%B0%E6%A1%86%E6%9E%B6/4908798?fromtitle=rdf&amp;fromid=5956080&amp;fr=Aladdin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第一行表示这是一段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文件，第二行声明了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两个名称空间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(Namespace)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是预设的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，在描述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(Description)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中所有的属性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(Properties)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都是来自这两个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其中一个；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的主要部分写在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这对标签之中，这里以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三个属性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(properties)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来描述一个资源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(Resource)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(http://www.dlib.org/dlib/may98/miller)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549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：点对（</a:t>
            </a:r>
            <a:r>
              <a:rPr lang="en-US" altLang="zh-CN" dirty="0"/>
              <a:t>m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），</a:t>
            </a:r>
            <a:r>
              <a:rPr lang="en-US" altLang="zh-CN" dirty="0"/>
              <a:t>m</a:t>
            </a:r>
            <a:r>
              <a:rPr lang="zh-CN" altLang="en-US" dirty="0"/>
              <a:t>属于查询图</a:t>
            </a:r>
            <a:r>
              <a:rPr lang="en-US" altLang="zh-CN" dirty="0"/>
              <a:t>G1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属于被查询图</a:t>
            </a:r>
            <a:r>
              <a:rPr lang="en-US" altLang="zh-CN" dirty="0"/>
              <a:t>G2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先根据当前状态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和一些“与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中节点的连接拓扑关系”，获得节点对集合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P(s)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，这是接下来准备加入状态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的候选节点对集合，每一节点对包含一个小图节点和一个大图节点。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接下来对这个候选节点对集合遍历，每取出一对节点，先用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IsFeasible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函数判断其是否可行，如果可以有一些规则提前知道“这一对节点加入必然不可能最终得到一对子图同构”，就可以不继续往下搜索；如果该节点对可行，就将这对节点加入状态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，并递归调用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）函数继续往下搜索。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搜完每一分支进行回溯，整个过程就是一个深度优先搜索过程，状态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构成了树的每一个节点，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中的节点数相当于搜索树的深度。每找到一个子图同构（也就是深度达到小图节点数）就把结果加入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因此，该算法的关键在于如何设计可行规则，尽可能早地筛除不可能最终获得子图同构的节点对，也就是尽可能早、尽可能多地砍掉搜索树中的分支。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参考资料：</a:t>
            </a:r>
            <a:endParaRPr lang="en-US" altLang="zh-CN" dirty="0"/>
          </a:p>
          <a:p>
            <a:r>
              <a:rPr lang="en-US" altLang="zh-CN" dirty="0"/>
              <a:t>https://www.ngui.cc/el/178619.html?action=onClick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qwe1173529071/article/details/78573052?utm_medium=distribute.pc_feed_404.none-task-blog-2~default~BlogCommendFromBaidu~Rate-7-78573052-blog-null.262^v1^pc_404_mixedpudn&amp;depth_1-utm_source=distribute.pc_feed_404.none-task-blog-2~default~BlogCommendFromBaidu~Rate-7-78573052-blog-null.262^v1^pc_404_mixedpu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40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altLang="zh-CN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的规则很简单，就是要保证新加入节点对后，对应节点和边的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要全部相同。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altLang="zh-CN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的规则可以分为三个部分：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第一，将新节点对加入状态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后，检查新的状态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还是一致状态，对应（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第二，考虑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1-lookahead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，判断未来一步是否可能构成一致状态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s′′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，对应（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第三，考虑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2-lookahead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，判断未来两步是否可能构成一致状态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s′′′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，对应（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969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https://zhuanlan.zhihu.com/p/259393192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2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M1(s</a:t>
            </a:r>
            <a:r>
              <a:rPr lang="zh-CN" altLang="en-US" dirty="0"/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的节点，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M1(s)={u∈V1|∃(u, v)∈M(s),v∈V2}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M2(s</a:t>
            </a:r>
            <a:r>
              <a:rPr lang="zh-CN" altLang="en-US" dirty="0"/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的节点，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M2(s)={v∈V1|∃(u, v)∈M(s),u∈V1}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G1,n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节点的前驱节点集合，即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中有一条边连接到节点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的所有节点构成的集合，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G2,m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节点的前驱节点集合，即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中有一条边连接到节点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的所有节点构成的集合。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G1,n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节点的后继节点集合，即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中有一条边连从节点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连过来的所有节点构成的集合，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G2,m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节点的后继节点集合，即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中有一条边从节点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连过来的所有节点构成的集合。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）就说了一件事：新的节点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与已经匹配上的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M1(s)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中节点的关系和新的节点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与已经匹配上的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M2(s)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中节点的关系要一模一样！不能左边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有右边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没有或右边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有左边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没有，也不能乱了顺序和边的方向。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参考资料：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https://www.ngui.cc/el/178619.html?action=onClick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423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15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1-lookahead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约束主要考虑与当前状态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中的节点直接相连的节点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）集合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与新的节点对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间的关系。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具体来讲考虑的是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部分节点：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是已经在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M(s)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中的节点，即已经匹配了的；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是新的候选节点；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））集合中的节点。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的节点中，与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的关系可以分成四类，分别对应上述规则（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），每一类关系的节点数量都要满足：小图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节点数量不大于大图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节点数量，若小图某一类的节点数大于大图了，说明未来不可能形成一致状态，因为未来必然会有小图中边，在大图中找不到。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参考资料：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https://www.ngui.cc/el/178619.html?action=onClick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578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~N1(s)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中不与当前状态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中的节点直接相连的节点集合，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~N2(s)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中不与当前状态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中的节点直接相连的节点集合。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2-lookahead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约束主要考虑与当前状态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中的节点不直接相连的节点（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~N1(s)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~N2(s)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）集合与新的节点对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间的关系。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具体来讲考虑的是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部分节点：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是已经在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M(s)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中的节点，即已经匹配了的；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是新的候选节点；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~N1(s)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~N2(s)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）集合中的节点。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的节点中，与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的关系可以分成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类，分别对应规则（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个条件，每一类关系的节点数量都要满足：小图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节点数量不大于大图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节点数量，若小图某一类的节点数大于大图了，说明未来不可能形成一致状态，因为未来必然会有小图中边，在大图中找不到。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https://www.ngui.cc/el/178619.html?action=onClick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11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04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基于语义网络的知识协作关键技术研究，代印唐，复旦大学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64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VF3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VF2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的基础上加入了候选节点选择时的顺序，可以在更早的时候剪掉更多大分支，并且在可行规则中给节点分了类，进一步加大剪枝力度。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基于语义网络的知识协作关键技术研究，代印唐，复旦大学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105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1765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Subgraph Matching with Set Similarity in a Large Graph Database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Liang Hong, Lei Zou, Xiang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Philip S. Yu, IEEE TRANSACTIONS ON KNOWLEDGE AND DATA ENGINEERING,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27(9),2015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525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Subgraph Matching with Set Similarity in a Large Graph Database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Liang Hong, Lei Zou, Xiang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Philip S. Yu, IEEE TRANSACTIONS ON KNOWLEDGE AND DATA ENGINEERING,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27(9),2015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4330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796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44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49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016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2419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https://www.jianshu.com/p/9e2bfa9a5a06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7249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696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0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4777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29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97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https://blog.csdn.net/weixin_38168198/article/details/101147711?utm_medium=distribute.pc_relevant.none-task-blog-baidujs_baidulandingword-11&amp;spm=1001.2101.3001.4242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8670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minosisterry/article/details/102963985?utm_medium=distribute.pc_relevant.none-task-blog-BlogCommendFromMachineLearnPai2-2.control&amp;dist_request_id=1328575.12106.16146697165449873&amp;depth_1-utm_source=distribute.pc_relevant.none-task-blog-BlogCommendFromMachineLearnPai2-2.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89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https://blog.csdn.net/weixin_38168198/article/details/101147711?utm_medium=distribute.pc_relevant.none-task-blog-baidujs_baidulandingword-11&amp;spm=1001.2101.3001.4242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84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https://blog.csdn.net/weixin_38168198/article/details/101147711?utm_medium=distribute.pc_relevant.none-task-blog-baidujs_baidulandingword-11&amp;spm=1001.2101.3001.4242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2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minosisterry/article/details/102963985?utm_medium=distribute.pc_relevant.none-task-blog-BlogCommendFromMachineLearnPai2-2.control&amp;dist_request_id=1328575.12106.16146697165449873&amp;depth_1-utm_source=distribute.pc_relevant.none-task-blog-BlogCommendFromMachineLearnPai2-2.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417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https://blog.csdn.net/zycxnanwang/article/details/84193147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9474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4091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.*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就是单个字符匹配任意次，即贪婪匹配。 表达式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.*?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是满足条件的情况只匹配一次，即最小匹配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非贪婪模式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dirty="0"/>
              <a:t>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用来匹配除换行符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以外的任意字符</a:t>
            </a:r>
            <a:br>
              <a:rPr lang="zh-CN" altLang="en-US" dirty="0"/>
            </a:br>
            <a:r>
              <a:rPr lang="zh-CN" altLang="en-US" dirty="0"/>
              <a:t>*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用来匹配前面的子表达式任意次</a:t>
            </a:r>
            <a:br>
              <a:rPr lang="zh-CN" altLang="en-US" dirty="0"/>
            </a:br>
            <a:r>
              <a:rPr lang="en-US" altLang="zh-CN" dirty="0"/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用来匹配前面的子表达式一次或多次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大于等于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次）</a:t>
            </a:r>
            <a:br>
              <a:rPr lang="zh-CN" altLang="en-US" dirty="0"/>
            </a:br>
            <a:r>
              <a:rPr lang="en-US" altLang="zh-CN" dirty="0"/>
              <a:t>?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用来匹配前面的子表达式零次或一次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匹配任何空白非打印字符，包括空格、制表符、换页符等等。等价于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\f\n\r\t\v]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。注意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Unicode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正则表达式会匹配全角空格符。 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匹配任何非空白非打印字符。等价于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[^ \f\n\r\t\v]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   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*限定符是贪婪的，因为它们会尽可能多的匹配文字，只有在它们的后面加上一个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就可以实现非贪婪或最小匹配。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比如：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&lt;H1&gt;Chapter 1 -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介绍正则表达式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&lt;/H1&gt;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/&lt;.*&gt;/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匹配的结果为：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H1&gt;Chapter 1 -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介绍正则表达式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/&lt;.*?&gt;/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匹配结果为：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836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178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378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en-US" altLang="zh-CN" dirty="0"/>
              <a:t>Neo4j</a:t>
            </a:r>
            <a:r>
              <a:rPr lang="zh-CN" altLang="en-US" dirty="0"/>
              <a:t>语法教程：  </a:t>
            </a:r>
            <a:r>
              <a:rPr lang="en-US" altLang="zh-CN" dirty="0"/>
              <a:t>IN</a:t>
            </a:r>
            <a:r>
              <a:rPr lang="zh-CN" altLang="en-US" dirty="0"/>
              <a:t>操作符</a:t>
            </a:r>
            <a:endParaRPr lang="en-US" altLang="zh-CN" dirty="0"/>
          </a:p>
          <a:p>
            <a:r>
              <a:rPr lang="en-US" altLang="zh-CN" dirty="0"/>
              <a:t>https://www.w3cschool.cn/neo4j/neo4j_cql_in_operator.html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1186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5126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https://blog.csdn.net/qq_37503890/article/details/101382876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当使用可变长度路径，可能其路径长度为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，这也就是说两个标识符指向的为同一个节点。如果两点间的距离为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，可以确定这是同一个节点。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1593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https://blog.csdn.net/qq_37503890/article/details/101382876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4264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https://blog.csdn.net/qq_37503890/article/details/101479680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4112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https://blog.csdn.net/qq_37503890/article/details/101479680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0831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7347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060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591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865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Count(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：就不会包括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Count(*):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会包括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en-US" altLang="zh-CN" sz="1200" dirty="0">
                <a:solidFill>
                  <a:srgbClr val="00B0F0"/>
                </a:solidFill>
              </a:rPr>
              <a:t>count(distinct n.property)</a:t>
            </a:r>
            <a:r>
              <a:rPr lang="zh-CN" altLang="en-US" dirty="0"/>
              <a:t>统计所有</a:t>
            </a:r>
            <a:r>
              <a:rPr lang="en-US" altLang="zh-CN" dirty="0"/>
              <a:t>n</a:t>
            </a:r>
            <a:r>
              <a:rPr lang="zh-CN" altLang="en-US" dirty="0"/>
              <a:t>的</a:t>
            </a:r>
            <a:r>
              <a:rPr lang="en-US" altLang="zh-CN" dirty="0"/>
              <a:t>property</a:t>
            </a:r>
            <a:r>
              <a:rPr lang="zh-CN" altLang="en-US" dirty="0"/>
              <a:t>属性有多少个不同的非空值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472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3778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728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heyuanhao1989/article/details/50055789?utm_medium=distribute.pc_relevant_t0.none-task-blog-BlogCommendFromMachineLearnPai2-1.control&amp;dist_request_id=&amp;depth_1-utm_source=distribute.pc_relevant_t0.none-task-blog-BlogCommendFromMachineLearnPai2-1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6378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heyuanhao1989/article/details/50055789?utm_medium=distribute.pc_relevant_t0.none-task-blog-BlogCommendFromMachineLearnPai2-1.control&amp;dist_request_id=&amp;depth_1-utm_source=distribute.pc_relevant_t0.none-task-blog-BlogCommendFromMachineLearnPai2-1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639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heyuanhao1989/article/details/50055789?utm_medium=distribute.pc_relevant_t0.none-task-blog-BlogCommendFromMachineLearnPai2-1.control&amp;dist_request_id=&amp;depth_1-utm_source=distribute.pc_relevant_t0.none-task-blog-BlogCommendFromMachineLearnPai2-1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6063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423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080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304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437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653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weixin_30897079/article/details/97836108?utm_medium=distribute.pc_relevant.none-task-blog-BlogCommendFromMachineLearnPai2-17.control&amp;dist_request_id=1328603.35255.16150570827627673&amp;depth_1-utm_source=distribute.pc_relevant.none-task-blog-BlogCommendFromMachineLearnPai2-17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4476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https://blog.csdn.net/zx711166/article/details/98722800?utm_medium=distribute.pc_relevant.none-task-blog-BlogCommendFromMachineLearnPai2-13.control&amp;depth_1-utm_source=distribute.pc_relevant.none-task-blog-BlogCommendFromMachineLearnPai2-13.control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5152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9510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7525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6437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0420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3046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2535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3221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349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http://www.voidcn.com/article/p-tmftgoum-vh.html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https://www.jianshu.com/p/9e2bfa9a5a06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https://www.w3school.com.cn/rdf/rdf_owl.asp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https://baike.baidu.com/item/owl/19871501?fr=aladdin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5144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0233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34521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7989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75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98711" y="1106488"/>
            <a:ext cx="9594574" cy="1381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主标题微软雅黑</a:t>
            </a:r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024982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副标题微软雅黑</a:t>
            </a:r>
            <a:r>
              <a:rPr lang="en-US" altLang="zh-CN" dirty="0"/>
              <a:t>40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6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85462"/>
            <a:ext cx="10515600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</a:t>
            </a:r>
            <a:r>
              <a:rPr lang="zh-CN" altLang="en-US" dirty="0"/>
              <a:t>第三级微软雅黑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1.1.1.1.1 </a:t>
            </a:r>
            <a:r>
              <a:rPr lang="zh-CN" altLang="en-US" dirty="0"/>
              <a:t>第四级微软雅黑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24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 hasCustomPrompt="1"/>
          </p:nvPr>
        </p:nvSpPr>
        <p:spPr>
          <a:xfrm>
            <a:off x="838199" y="1275764"/>
            <a:ext cx="5125278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双栏正文一级标题微软雅黑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双栏正文二级标题微软雅黑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</a:t>
            </a:r>
            <a:r>
              <a:rPr lang="zh-CN" altLang="en-US" dirty="0"/>
              <a:t>双栏第三级微软雅黑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1.1.1.1.1</a:t>
            </a:r>
            <a:r>
              <a:rPr lang="zh-CN" altLang="en-US" dirty="0"/>
              <a:t>双栏第四级微软雅黑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双栏正文微软雅黑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6228521" y="1275764"/>
            <a:ext cx="5125278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双栏正文一级标题微软雅黑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双栏正文二级标题微软雅黑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</a:t>
            </a:r>
            <a:r>
              <a:rPr lang="zh-CN" altLang="en-US" dirty="0"/>
              <a:t>双栏第三级微软雅黑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1.1.1.1.1</a:t>
            </a:r>
            <a:r>
              <a:rPr lang="zh-CN" altLang="en-US" dirty="0"/>
              <a:t>双栏第四级微软雅黑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双栏正文微软雅黑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2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文右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109252" y="1275764"/>
            <a:ext cx="5246136" cy="45852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3" hasCustomPrompt="1"/>
          </p:nvPr>
        </p:nvSpPr>
        <p:spPr>
          <a:xfrm>
            <a:off x="838199" y="1275764"/>
            <a:ext cx="5125278" cy="4585286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左文右图正文一级标题微软雅黑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左文右图正文二级标题微软雅黑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左文右图正文微软雅黑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图文版面比例可调整</a:t>
            </a:r>
          </a:p>
          <a:p>
            <a:pPr lvl="3"/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62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图右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7457" y="1275764"/>
            <a:ext cx="5246136" cy="45852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3" hasCustomPrompt="1"/>
          </p:nvPr>
        </p:nvSpPr>
        <p:spPr>
          <a:xfrm>
            <a:off x="6221961" y="1275764"/>
            <a:ext cx="5125278" cy="4585286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左图右文正文一级标题微软雅黑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左图右文正文二级标题微软雅黑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左图右文正文微软雅黑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图文版面比例可调整</a:t>
            </a:r>
          </a:p>
          <a:p>
            <a:pPr lvl="3"/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29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文下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581400" y="3004102"/>
            <a:ext cx="5233021" cy="325037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838199" y="1275764"/>
            <a:ext cx="10638184" cy="1626462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上文下图正文一级标题微软雅黑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上文下图正文二级标题微软雅黑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上文下图正文微软雅黑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r>
              <a:rPr lang="zh-CN" altLang="en-US" dirty="0"/>
              <a:t>， 图文版面占比可调整</a:t>
            </a:r>
          </a:p>
          <a:p>
            <a:pPr lvl="3"/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04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27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61" r:id="rId5"/>
    <p:sldLayoutId id="214748366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hyperlink" Target="http://images0.cnblogs.com/blog/107289/201508/211422457381388.gif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hp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大数据管理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章 图模型与类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查询语言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88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3723"/>
            <a:ext cx="10515600" cy="740193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3288"/>
            <a:ext cx="10515600" cy="5898382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资源描述框架</a:t>
            </a:r>
            <a:r>
              <a:rPr lang="zh-CN" altLang="en-US" sz="2400" dirty="0"/>
              <a:t>（</a:t>
            </a:r>
            <a:r>
              <a:rPr lang="en-US" altLang="zh-CN" sz="2400" dirty="0"/>
              <a:t>Resource Description Framework, RDF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万维网联盟（</a:t>
            </a:r>
            <a:r>
              <a:rPr lang="en-US" altLang="zh-CN" sz="2400" dirty="0"/>
              <a:t>W3C</a:t>
            </a:r>
            <a:r>
              <a:rPr lang="zh-CN" altLang="en-US" sz="2400" dirty="0"/>
              <a:t>）提出的一种用于描述</a:t>
            </a:r>
            <a:r>
              <a:rPr lang="en-US" altLang="zh-CN" sz="2400" dirty="0"/>
              <a:t>web</a:t>
            </a:r>
            <a:r>
              <a:rPr lang="zh-CN" altLang="en-US" sz="2400" dirty="0"/>
              <a:t>资源的推荐标准，使用：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主语</a:t>
            </a:r>
            <a:r>
              <a:rPr lang="en-US" altLang="zh-CN" sz="2400" dirty="0">
                <a:solidFill>
                  <a:srgbClr val="FF0000"/>
                </a:solidFill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标记</a:t>
            </a:r>
            <a:r>
              <a:rPr lang="en-US" altLang="zh-CN" sz="2400" dirty="0"/>
              <a:t>web</a:t>
            </a:r>
            <a:r>
              <a:rPr lang="zh-CN" altLang="en-US" sz="2400" dirty="0"/>
              <a:t>资源，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属性（</a:t>
            </a:r>
            <a:r>
              <a:rPr lang="zh-CN" altLang="en-US" sz="2400" b="1" dirty="0">
                <a:solidFill>
                  <a:srgbClr val="FF0000"/>
                </a:solidFill>
              </a:rPr>
              <a:t>谓语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属性值（</a:t>
            </a:r>
            <a:r>
              <a:rPr lang="zh-CN" altLang="en-US" sz="2400" b="1" dirty="0">
                <a:solidFill>
                  <a:srgbClr val="FF0000"/>
                </a:solidFill>
              </a:rPr>
              <a:t>宾语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描述</a:t>
            </a:r>
            <a:r>
              <a:rPr lang="en-US" altLang="zh-CN" sz="2400" dirty="0"/>
              <a:t>web</a:t>
            </a:r>
            <a:r>
              <a:rPr lang="zh-CN" altLang="en-US" sz="2400" dirty="0"/>
              <a:t>资源，</a:t>
            </a:r>
            <a:endParaRPr lang="en-US" altLang="zh-CN" sz="2400" dirty="0"/>
          </a:p>
          <a:p>
            <a:r>
              <a:rPr lang="zh-CN" altLang="en-US" sz="2400" dirty="0"/>
              <a:t>使用</a:t>
            </a:r>
            <a:r>
              <a:rPr lang="en-US" altLang="zh-CN" sz="2400" dirty="0">
                <a:solidFill>
                  <a:srgbClr val="FF0000"/>
                </a:solidFill>
              </a:rPr>
              <a:t>XML</a:t>
            </a:r>
            <a:r>
              <a:rPr lang="zh-CN" altLang="en-US" sz="2400" dirty="0">
                <a:solidFill>
                  <a:srgbClr val="FF0000"/>
                </a:solidFill>
              </a:rPr>
              <a:t>语法</a:t>
            </a:r>
            <a:r>
              <a:rPr lang="zh-CN" altLang="en-US" sz="2400" dirty="0"/>
              <a:t>来表达。</a:t>
            </a:r>
            <a:endParaRPr lang="en-US" altLang="zh-CN" sz="2400" dirty="0"/>
          </a:p>
          <a:p>
            <a:endParaRPr lang="en-US" altLang="zh-CN" sz="2400" dirty="0"/>
          </a:p>
          <a:p>
            <a:pPr marL="533400" indent="-5334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资源</a:t>
            </a:r>
            <a:r>
              <a:rPr lang="en-US" altLang="zh-CN" sz="2400" b="1" dirty="0"/>
              <a:t>(Resource)</a:t>
            </a:r>
            <a:r>
              <a:rPr lang="zh-CN" altLang="en-US" sz="2400" dirty="0"/>
              <a:t>：所有</a:t>
            </a:r>
            <a:r>
              <a:rPr lang="zh-CN" altLang="en-US" sz="2400" dirty="0">
                <a:solidFill>
                  <a:srgbClr val="FF0000"/>
                </a:solidFill>
              </a:rPr>
              <a:t>以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表示法来描述的内容</a:t>
            </a:r>
            <a:r>
              <a:rPr lang="zh-CN" altLang="en-US" sz="2400" dirty="0"/>
              <a:t>都叫做资源，以统一资源标识</a:t>
            </a:r>
            <a:r>
              <a:rPr lang="en-US" altLang="zh-CN" sz="2400" dirty="0"/>
              <a:t>(URI</a:t>
            </a:r>
            <a:r>
              <a:rPr lang="zh-CN" altLang="en-US" sz="2400" dirty="0"/>
              <a:t>，</a:t>
            </a:r>
            <a:r>
              <a:rPr lang="en-US" altLang="zh-CN" sz="2400" dirty="0"/>
              <a:t>Uniform Resource Identifiers)</a:t>
            </a:r>
            <a:r>
              <a:rPr lang="zh-CN" altLang="en-US" sz="2400" dirty="0"/>
              <a:t>来命名。它可以是一个网站、一个网页、网页中的某个部分，例如概念、事件、人物等。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5637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04041"/>
            <a:ext cx="10515600" cy="6053959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可变数量的关系</a:t>
            </a:r>
            <a:r>
              <a:rPr lang="en-US" altLang="zh-CN" sz="2400" b="1" dirty="0"/>
              <a:t>-&gt;</a:t>
            </a:r>
            <a:r>
              <a:rPr lang="zh-CN" altLang="en-US" sz="2400" b="1" dirty="0"/>
              <a:t>节点：</a:t>
            </a:r>
            <a:r>
              <a:rPr lang="zh-CN" altLang="en-US" sz="2400" dirty="0"/>
              <a:t>可以使用</a:t>
            </a:r>
            <a:r>
              <a:rPr lang="en-US" altLang="zh-CN" sz="2400" dirty="0"/>
              <a:t>-[:TYPE*</a:t>
            </a:r>
            <a:r>
              <a:rPr lang="en-US" altLang="zh-CN" sz="2400" dirty="0" err="1"/>
              <a:t>minHops..maxHops</a:t>
            </a:r>
            <a:r>
              <a:rPr lang="en-US" altLang="zh-CN" sz="2400" dirty="0"/>
              <a:t>]-&gt;</a:t>
            </a:r>
          </a:p>
          <a:p>
            <a:r>
              <a:rPr lang="zh-CN" altLang="en-US" sz="2400" dirty="0"/>
              <a:t>例：判断定点</a:t>
            </a:r>
            <a:r>
              <a:rPr lang="en-US" altLang="zh-CN" sz="2400" dirty="0"/>
              <a:t>3</a:t>
            </a:r>
            <a:r>
              <a:rPr lang="zh-CN" altLang="en-US" sz="2400" dirty="0"/>
              <a:t>到</a:t>
            </a:r>
            <a:r>
              <a:rPr lang="en-US" altLang="zh-CN" sz="2400" dirty="0"/>
              <a:t>2</a:t>
            </a:r>
            <a:r>
              <a:rPr lang="zh-CN" altLang="en-US" sz="2400" dirty="0"/>
              <a:t>或者</a:t>
            </a:r>
            <a:r>
              <a:rPr lang="en-US" altLang="zh-CN" sz="2400" dirty="0"/>
              <a:t>4</a:t>
            </a:r>
            <a:r>
              <a:rPr lang="zh-CN" altLang="en-US" sz="2400" dirty="0"/>
              <a:t>之间是否存在边标签为</a:t>
            </a:r>
            <a:r>
              <a:rPr lang="en-US" altLang="zh-CN" sz="2400" dirty="0"/>
              <a:t>KNOWS</a:t>
            </a:r>
            <a:r>
              <a:rPr lang="zh-CN" altLang="en-US" sz="2400" dirty="0"/>
              <a:t>且</a:t>
            </a:r>
            <a:r>
              <a:rPr lang="zh-CN" altLang="en-US" sz="2400" dirty="0">
                <a:solidFill>
                  <a:srgbClr val="FF0000"/>
                </a:solidFill>
              </a:rPr>
              <a:t>长度不超过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/>
              <a:t>的路径，如果存在则返回相应路径的起点和终点。</a:t>
            </a:r>
            <a:endParaRPr lang="en-US" altLang="zh-CN" sz="2400" dirty="0"/>
          </a:p>
          <a:p>
            <a:r>
              <a:rPr lang="en-US" altLang="zh-CN" sz="2400" dirty="0"/>
              <a:t>MATCH (a) WHERE id(a)=3</a:t>
            </a:r>
          </a:p>
          <a:p>
            <a:r>
              <a:rPr lang="en-US" altLang="zh-CN" sz="2400" dirty="0"/>
              <a:t>MATCH (x) WHERE id(x) IN [2,4]</a:t>
            </a:r>
          </a:p>
          <a:p>
            <a:r>
              <a:rPr lang="en-US" altLang="zh-CN" sz="2400" dirty="0"/>
              <a:t>MATCH a-[:KNOWS</a:t>
            </a:r>
            <a:r>
              <a:rPr lang="en-US" altLang="zh-CN" sz="2400" dirty="0">
                <a:solidFill>
                  <a:srgbClr val="FF0000"/>
                </a:solidFill>
              </a:rPr>
              <a:t>*1..3</a:t>
            </a:r>
            <a:r>
              <a:rPr lang="en-US" altLang="zh-CN" sz="2400" dirty="0"/>
              <a:t>]-&gt;x</a:t>
            </a:r>
          </a:p>
          <a:p>
            <a:r>
              <a:rPr lang="en-US" altLang="zh-CN" sz="2400" dirty="0"/>
              <a:t>RETURN a, x</a:t>
            </a:r>
          </a:p>
          <a:p>
            <a:endParaRPr lang="en-US" altLang="zh-CN" sz="2400" dirty="0"/>
          </a:p>
          <a:p>
            <a:r>
              <a:rPr lang="zh-CN" altLang="zh-CN" sz="2400" b="1" dirty="0"/>
              <a:t>任意的关系</a:t>
            </a:r>
            <a:r>
              <a:rPr lang="zh-CN" altLang="zh-CN" sz="2400" dirty="0"/>
              <a:t>：使用</a:t>
            </a:r>
            <a:r>
              <a:rPr lang="en-US" altLang="zh-CN" sz="2400" dirty="0"/>
              <a:t>*</a:t>
            </a:r>
            <a:endParaRPr lang="zh-CN" altLang="zh-CN" sz="2400" dirty="0"/>
          </a:p>
          <a:p>
            <a:r>
              <a:rPr lang="en-US" altLang="zh-CN" sz="2400" dirty="0"/>
              <a:t>MATCH p=(n)-[*]-&gt;(m) RETURN p</a:t>
            </a:r>
            <a:endParaRPr lang="zh-CN" altLang="zh-CN" sz="2400" dirty="0"/>
          </a:p>
          <a:p>
            <a:r>
              <a:rPr lang="en-US" altLang="zh-CN" sz="2400" dirty="0"/>
              <a:t>n</a:t>
            </a:r>
            <a:r>
              <a:rPr lang="zh-CN" altLang="zh-CN" sz="2400" dirty="0"/>
              <a:t>到</a:t>
            </a:r>
            <a:r>
              <a:rPr lang="en-US" altLang="zh-CN" sz="2400" dirty="0"/>
              <a:t>m</a:t>
            </a:r>
            <a:r>
              <a:rPr lang="zh-CN" altLang="zh-CN" sz="2400" dirty="0"/>
              <a:t>的任意关系，任意深度节点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7614745" y="4903076"/>
            <a:ext cx="1876096" cy="612648"/>
          </a:xfrm>
          <a:prstGeom prst="wedgeRoundRectCallout">
            <a:avLst>
              <a:gd name="adj1" fmla="val -136799"/>
              <a:gd name="adj2" fmla="val 779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</a:t>
            </a:r>
            <a:r>
              <a:rPr lang="zh-CN" altLang="en-US" sz="2400" dirty="0"/>
              <a:t>为路径</a:t>
            </a:r>
          </a:p>
        </p:txBody>
      </p:sp>
    </p:spTree>
    <p:extLst>
      <p:ext uri="{BB962C8B-B14F-4D97-AF65-F5344CB8AC3E}">
        <p14:creationId xmlns:p14="http://schemas.microsoft.com/office/powerpoint/2010/main" val="16565308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可选关系</a:t>
            </a:r>
            <a:endParaRPr lang="en-US" altLang="zh-CN" sz="2400" b="1" dirty="0"/>
          </a:p>
          <a:p>
            <a:r>
              <a:rPr lang="zh-CN" altLang="en-US" sz="2400" dirty="0"/>
              <a:t>如果某个关系是可选的，可使用</a:t>
            </a:r>
            <a:r>
              <a:rPr lang="en-US" altLang="zh-CN" sz="2400" dirty="0"/>
              <a:t>OPTINAL MATCH</a:t>
            </a:r>
            <a:r>
              <a:rPr lang="zh-CN" altLang="en-US" sz="2400" dirty="0"/>
              <a:t>，类似</a:t>
            </a:r>
            <a:r>
              <a:rPr lang="en-US" altLang="zh-CN" sz="2400" dirty="0"/>
              <a:t>SQL</a:t>
            </a:r>
            <a:r>
              <a:rPr lang="zh-CN" altLang="en-US" sz="2400" dirty="0"/>
              <a:t>中</a:t>
            </a:r>
            <a:r>
              <a:rPr lang="en-US" altLang="zh-CN" sz="2400" dirty="0"/>
              <a:t>outer join</a:t>
            </a:r>
            <a:r>
              <a:rPr lang="zh-CN" altLang="en-US" sz="2400" dirty="0"/>
              <a:t>的工作方式。如果关系存在就返回，否则在相应的地方返回</a:t>
            </a:r>
            <a:r>
              <a:rPr lang="en-US" altLang="zh-CN" sz="2400" dirty="0"/>
              <a:t>null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例：返回电影</a:t>
            </a:r>
            <a:r>
              <a:rPr lang="en-US" altLang="zh-CN" sz="2400" dirty="0"/>
              <a:t>The Matrix</a:t>
            </a:r>
            <a:r>
              <a:rPr lang="zh-CN" altLang="en-US" sz="2400" dirty="0"/>
              <a:t>这个节点的外向关系。</a:t>
            </a:r>
            <a:endParaRPr lang="en-US" altLang="zh-CN" sz="2000" dirty="0"/>
          </a:p>
          <a:p>
            <a:r>
              <a:rPr lang="en-US" altLang="zh-CN" sz="2400" dirty="0"/>
              <a:t>MATCH (a:Movie { title: 'The Matrix' 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OPTIONAL </a:t>
            </a:r>
            <a:r>
              <a:rPr lang="en-US" altLang="zh-CN" sz="2400" dirty="0"/>
              <a:t>MATCH (a)--&gt;(x)</a:t>
            </a:r>
          </a:p>
          <a:p>
            <a:r>
              <a:rPr lang="en-US" altLang="zh-CN" sz="2400" dirty="0"/>
              <a:t>RETURN x</a:t>
            </a:r>
          </a:p>
          <a:p>
            <a:r>
              <a:rPr lang="zh-CN" altLang="en-US" sz="2400" dirty="0"/>
              <a:t>另一种情况，例：</a:t>
            </a:r>
            <a:r>
              <a:rPr lang="en-US" altLang="zh-CN" sz="2400" dirty="0"/>
              <a:t>MATCH (a) where id(a) = 3 </a:t>
            </a:r>
          </a:p>
          <a:p>
            <a:r>
              <a:rPr lang="en-US" altLang="zh-CN" sz="2400" dirty="0"/>
              <a:t>     MATCH (a)-[</a:t>
            </a:r>
            <a:r>
              <a:rPr lang="en-US" altLang="zh-CN" sz="2400" dirty="0">
                <a:solidFill>
                  <a:srgbClr val="FF0000"/>
                </a:solidFill>
              </a:rPr>
              <a:t>*0..</a:t>
            </a:r>
            <a:r>
              <a:rPr lang="en-US" altLang="zh-CN" sz="2400" dirty="0"/>
              <a:t>]-&gt;() return a;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539" y="3130372"/>
            <a:ext cx="4758477" cy="30535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3038" y="6308101"/>
            <a:ext cx="8057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原文链接：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https://blog.csdn.net/qq_37503890/article/details/101382876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374DA935-3813-4F3B-8728-EB5ECDF4FA32}"/>
              </a:ext>
            </a:extLst>
          </p:cNvPr>
          <p:cNvSpPr/>
          <p:nvPr/>
        </p:nvSpPr>
        <p:spPr>
          <a:xfrm>
            <a:off x="6096000" y="5598119"/>
            <a:ext cx="2123000" cy="716014"/>
          </a:xfrm>
          <a:prstGeom prst="wedgeRoundRectCallout">
            <a:avLst>
              <a:gd name="adj1" fmla="val -66543"/>
              <a:gd name="adj2" fmla="val 364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路径长度为</a:t>
            </a:r>
            <a:r>
              <a:rPr lang="en-US" altLang="zh-CN" sz="2400" dirty="0"/>
              <a:t>0</a:t>
            </a:r>
            <a:r>
              <a:rPr lang="zh-CN" altLang="en-US" sz="2400" dirty="0"/>
              <a:t>，返回同一节点</a:t>
            </a:r>
          </a:p>
        </p:txBody>
      </p:sp>
    </p:spTree>
    <p:extLst>
      <p:ext uri="{BB962C8B-B14F-4D97-AF65-F5344CB8AC3E}">
        <p14:creationId xmlns:p14="http://schemas.microsoft.com/office/powerpoint/2010/main" val="9304191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09" y="2079653"/>
            <a:ext cx="5174668" cy="3895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可选关系类型</a:t>
            </a:r>
            <a:endParaRPr lang="en-US" altLang="zh-CN" sz="2400" b="1" dirty="0"/>
          </a:p>
          <a:p>
            <a:r>
              <a:rPr lang="zh-CN" altLang="en-US" sz="2400" dirty="0"/>
              <a:t>可在查询中指定可选的关系类型。</a:t>
            </a:r>
            <a:endParaRPr lang="en-US" altLang="zh-CN" sz="2400" dirty="0"/>
          </a:p>
          <a:p>
            <a:r>
              <a:rPr lang="en-US" altLang="zh-CN" sz="2400" dirty="0"/>
              <a:t>MATCH (a:Movie { title: 'The Matrix' })</a:t>
            </a:r>
          </a:p>
          <a:p>
            <a:r>
              <a:rPr lang="en-US" altLang="zh-CN" sz="2400" dirty="0"/>
              <a:t>OPTIONAL MATCH (a)&lt;-[r: ACTED_IN]-()</a:t>
            </a:r>
          </a:p>
          <a:p>
            <a:r>
              <a:rPr lang="en-US" altLang="zh-CN" sz="2400" dirty="0"/>
              <a:t>RETURN 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3038" y="6308101"/>
            <a:ext cx="8057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原文链接：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https://blog.csdn.net/qq_37503890/article/details/101382876</a:t>
            </a:r>
          </a:p>
        </p:txBody>
      </p:sp>
    </p:spTree>
    <p:extLst>
      <p:ext uri="{BB962C8B-B14F-4D97-AF65-F5344CB8AC3E}">
        <p14:creationId xmlns:p14="http://schemas.microsoft.com/office/powerpoint/2010/main" val="3207780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2376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52711"/>
            <a:ext cx="10515600" cy="566876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最短路径：</a:t>
            </a:r>
            <a:r>
              <a:rPr lang="en-US" altLang="zh-CN" sz="2400" b="1" dirty="0"/>
              <a:t> </a:t>
            </a:r>
            <a:r>
              <a:rPr lang="en-US" altLang="zh-CN" sz="2400" dirty="0"/>
              <a:t>shortestPath</a:t>
            </a:r>
            <a:r>
              <a:rPr lang="zh-CN" altLang="en-US" sz="2400" dirty="0"/>
              <a:t>函数可以找出一条两个节点间的最短路径</a:t>
            </a:r>
            <a:endParaRPr lang="en-US" altLang="zh-CN" sz="2400" dirty="0"/>
          </a:p>
          <a:p>
            <a:r>
              <a:rPr lang="zh-CN" altLang="en-US" sz="2400" dirty="0"/>
              <a:t>例：找出两点间</a:t>
            </a:r>
            <a:r>
              <a:rPr lang="en-US" altLang="zh-CN" sz="2400" dirty="0"/>
              <a:t>1</a:t>
            </a:r>
            <a:r>
              <a:rPr lang="zh-CN" altLang="en-US" sz="2400" dirty="0"/>
              <a:t>和</a:t>
            </a:r>
            <a:r>
              <a:rPr lang="en-US" altLang="zh-CN" sz="2400" dirty="0"/>
              <a:t>2</a:t>
            </a:r>
            <a:r>
              <a:rPr lang="zh-CN" altLang="en-US" sz="2400" dirty="0"/>
              <a:t>之间的一条最短路径，最大关系长度为</a:t>
            </a:r>
            <a:r>
              <a:rPr lang="en-US" altLang="zh-CN" sz="2400" dirty="0"/>
              <a:t>15</a:t>
            </a:r>
          </a:p>
          <a:p>
            <a:r>
              <a:rPr lang="en-US" altLang="zh-CN" sz="2400" dirty="0"/>
              <a:t>START s=node(1), e=node(2</a:t>
            </a:r>
            <a:r>
              <a:rPr lang="en-US" altLang="zh-CN" sz="2400" dirty="0">
                <a:solidFill>
                  <a:srgbClr val="0070C0"/>
                </a:solidFill>
              </a:rPr>
              <a:t>)     //4.0</a:t>
            </a:r>
            <a:r>
              <a:rPr lang="zh-CN" altLang="en-US" sz="2400" dirty="0">
                <a:solidFill>
                  <a:srgbClr val="0070C0"/>
                </a:solidFill>
              </a:rPr>
              <a:t>版本之前，支持</a:t>
            </a:r>
            <a:r>
              <a:rPr lang="en-US" altLang="zh-CN" sz="2400" dirty="0">
                <a:solidFill>
                  <a:srgbClr val="0070C0"/>
                </a:solidFill>
              </a:rPr>
              <a:t>START</a:t>
            </a:r>
          </a:p>
          <a:p>
            <a:r>
              <a:rPr lang="en-US" altLang="zh-CN" sz="2400" dirty="0"/>
              <a:t>MATCH p = shortestPath( s-[*..15]-&gt;e )</a:t>
            </a:r>
          </a:p>
          <a:p>
            <a:r>
              <a:rPr lang="en-US" altLang="zh-CN" sz="2400" dirty="0"/>
              <a:t>RETURN p   </a:t>
            </a:r>
          </a:p>
          <a:p>
            <a:endParaRPr lang="en-US" altLang="zh-CN" sz="2400" dirty="0"/>
          </a:p>
          <a:p>
            <a:r>
              <a:rPr lang="en-US" altLang="zh-CN" sz="2400" dirty="0"/>
              <a:t>MATCH (s) WHERE id(s) = 1    </a:t>
            </a:r>
            <a:endParaRPr lang="zh-CN" altLang="zh-CN" sz="2400" dirty="0"/>
          </a:p>
          <a:p>
            <a:r>
              <a:rPr lang="en-US" altLang="zh-CN" sz="2400" dirty="0"/>
              <a:t>MATCH (e) WHERE id(e) = 2    </a:t>
            </a:r>
            <a:r>
              <a:rPr lang="en-US" altLang="zh-CN" sz="2400" dirty="0">
                <a:solidFill>
                  <a:srgbClr val="0070C0"/>
                </a:solidFill>
              </a:rPr>
              <a:t>//4.0</a:t>
            </a:r>
            <a:r>
              <a:rPr lang="zh-CN" altLang="en-US" sz="2400" dirty="0">
                <a:solidFill>
                  <a:srgbClr val="0070C0"/>
                </a:solidFill>
              </a:rPr>
              <a:t>版本放弃</a:t>
            </a:r>
            <a:r>
              <a:rPr lang="en-US" altLang="zh-CN" sz="2400" dirty="0">
                <a:solidFill>
                  <a:srgbClr val="0070C0"/>
                </a:solidFill>
              </a:rPr>
              <a:t>START</a:t>
            </a:r>
          </a:p>
          <a:p>
            <a:r>
              <a:rPr lang="en-US" altLang="zh-CN" sz="2400" dirty="0"/>
              <a:t>MATCH p = shortestPath( (s)-[*..15]-&gt;(e))</a:t>
            </a:r>
            <a:endParaRPr lang="zh-CN" altLang="zh-CN" sz="2400" dirty="0"/>
          </a:p>
          <a:p>
            <a:r>
              <a:rPr lang="en-US" altLang="zh-CN" sz="2400" dirty="0"/>
              <a:t>RETURN 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6782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973330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所有最短路径：</a:t>
            </a:r>
            <a:r>
              <a:rPr lang="en-US" altLang="zh-CN" sz="2400" dirty="0"/>
              <a:t> allShortestPaths</a:t>
            </a:r>
            <a:r>
              <a:rPr lang="zh-CN" altLang="en-US" sz="2400" dirty="0"/>
              <a:t>，找出两顶点间所有长度不超过</a:t>
            </a:r>
            <a:r>
              <a:rPr lang="en-US" altLang="zh-CN" sz="2400" dirty="0"/>
              <a:t>15</a:t>
            </a:r>
            <a:r>
              <a:rPr lang="zh-CN" altLang="en-US" sz="2400" dirty="0"/>
              <a:t>的最短路径。</a:t>
            </a:r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 MATCH (s) WHERE id(s) = 1    </a:t>
            </a:r>
            <a:endParaRPr lang="zh-CN" altLang="zh-CN" sz="2400" dirty="0"/>
          </a:p>
          <a:p>
            <a:r>
              <a:rPr lang="en-US" altLang="zh-CN" sz="2400" dirty="0"/>
              <a:t>       MATCH (e) WHERE id(e) = 2</a:t>
            </a:r>
          </a:p>
          <a:p>
            <a:r>
              <a:rPr lang="en-US" altLang="zh-CN" sz="2400" dirty="0"/>
              <a:t>      MATCH p = allShortestPaths( s-[*..15]-&gt;e )</a:t>
            </a:r>
          </a:p>
          <a:p>
            <a:r>
              <a:rPr lang="en-US" altLang="zh-CN" sz="2400" dirty="0"/>
              <a:t>      RETURN p</a:t>
            </a:r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0522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图匹配与图导航的复合查询</a:t>
            </a:r>
            <a:endParaRPr lang="en-US" altLang="zh-CN" sz="2400" b="1" dirty="0"/>
          </a:p>
          <a:p>
            <a:r>
              <a:rPr lang="zh-CN" altLang="en-US" sz="2400" dirty="0"/>
              <a:t>例：与冯小刚有过合作演出，且与吴孟达也有过合作演出的演员</a:t>
            </a:r>
            <a:endParaRPr lang="en-US" altLang="zh-CN" sz="2400" dirty="0"/>
          </a:p>
          <a:p>
            <a:r>
              <a:rPr lang="en-US" altLang="zh-CN" sz="2400" dirty="0"/>
              <a:t>MATCH (n1:</a:t>
            </a:r>
            <a:r>
              <a:rPr lang="zh-CN" altLang="en-US" sz="2400" dirty="0"/>
              <a:t>人</a:t>
            </a:r>
            <a:r>
              <a:rPr lang="en-US" altLang="zh-CN" sz="2400" dirty="0"/>
              <a:t>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冯小刚</a:t>
            </a:r>
            <a:r>
              <a:rPr lang="en-US" altLang="zh-CN" sz="2400" dirty="0"/>
              <a:t>’})-[: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</a:t>
            </a:r>
            <a:r>
              <a:rPr lang="zh-CN" altLang="en-US" sz="2400" dirty="0"/>
              <a:t>电影</a:t>
            </a:r>
            <a:r>
              <a:rPr lang="en-US" altLang="zh-CN" sz="2400" dirty="0"/>
              <a:t>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]-(n2),</a:t>
            </a:r>
          </a:p>
          <a:p>
            <a:r>
              <a:rPr lang="en-US" altLang="zh-CN" sz="2400" dirty="0"/>
              <a:t>             (n3:</a:t>
            </a:r>
            <a:r>
              <a:rPr lang="zh-CN" altLang="en-US" sz="2400" dirty="0"/>
              <a:t>人</a:t>
            </a:r>
            <a:r>
              <a:rPr lang="en-US" altLang="zh-CN" sz="2400" dirty="0"/>
              <a:t>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吴孟达</a:t>
            </a:r>
            <a:r>
              <a:rPr lang="en-US" altLang="zh-CN" sz="2400" dirty="0"/>
              <a:t>’})-[: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</a:t>
            </a:r>
            <a:r>
              <a:rPr lang="zh-CN" altLang="en-US" sz="2400" dirty="0"/>
              <a:t>电影</a:t>
            </a:r>
            <a:r>
              <a:rPr lang="en-US" altLang="zh-CN" sz="2400" dirty="0"/>
              <a:t>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]-(n2),</a:t>
            </a:r>
          </a:p>
          <a:p>
            <a:r>
              <a:rPr lang="en-US" altLang="zh-CN" sz="2400" dirty="0"/>
              <a:t>RETURN n2.</a:t>
            </a:r>
            <a:r>
              <a:rPr lang="zh-CN" altLang="en-US" sz="2400" dirty="0"/>
              <a:t>姓名</a:t>
            </a:r>
            <a:endParaRPr lang="en-US" altLang="zh-CN" sz="2400" dirty="0"/>
          </a:p>
          <a:p>
            <a:r>
              <a:rPr lang="zh-CN" altLang="en-US" sz="2400" dirty="0"/>
              <a:t>例：查询与周星驰有关联的且在</a:t>
            </a:r>
            <a:r>
              <a:rPr lang="zh-CN" altLang="en-US" sz="2400" dirty="0">
                <a:solidFill>
                  <a:srgbClr val="FF0000"/>
                </a:solidFill>
              </a:rPr>
              <a:t>四跳</a:t>
            </a:r>
            <a:r>
              <a:rPr lang="zh-CN" altLang="en-US" sz="2400" dirty="0"/>
              <a:t>关联之内的</a:t>
            </a:r>
            <a:r>
              <a:rPr lang="zh-CN" altLang="en-US" sz="2400" dirty="0">
                <a:solidFill>
                  <a:srgbClr val="FF0000"/>
                </a:solidFill>
              </a:rPr>
              <a:t>所有电影和演员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人</a:t>
            </a:r>
            <a:r>
              <a:rPr lang="en-US" altLang="zh-CN" sz="2400" dirty="0"/>
              <a:t>{</a:t>
            </a:r>
            <a:r>
              <a:rPr lang="zh-CN" altLang="en-US" sz="2400" dirty="0"/>
              <a:t>名字</a:t>
            </a:r>
            <a:r>
              <a:rPr lang="en-US" altLang="zh-CN" sz="2400" dirty="0"/>
              <a:t>:’</a:t>
            </a:r>
            <a:r>
              <a:rPr lang="zh-CN" altLang="en-US" sz="2400" dirty="0"/>
              <a:t>周星驰</a:t>
            </a:r>
            <a:r>
              <a:rPr lang="en-US" altLang="zh-CN" sz="2400" dirty="0"/>
              <a:t>’})-[</a:t>
            </a:r>
            <a:r>
              <a:rPr lang="en-US" altLang="zh-CN" sz="2400" dirty="0">
                <a:solidFill>
                  <a:srgbClr val="FF0000"/>
                </a:solidFill>
              </a:rPr>
              <a:t>*1..4</a:t>
            </a:r>
            <a:r>
              <a:rPr lang="en-US" altLang="zh-CN" sz="2400" dirty="0"/>
              <a:t>]-(n1)</a:t>
            </a:r>
          </a:p>
          <a:p>
            <a:r>
              <a:rPr lang="en-US" altLang="zh-CN" sz="2400" dirty="0"/>
              <a:t>RETURN DISTINCT n1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86204D9A-57AA-414A-AEC7-0A05A09B87D7}"/>
              </a:ext>
            </a:extLst>
          </p:cNvPr>
          <p:cNvSpPr/>
          <p:nvPr/>
        </p:nvSpPr>
        <p:spPr>
          <a:xfrm>
            <a:off x="7139708" y="5375563"/>
            <a:ext cx="1958110" cy="612648"/>
          </a:xfrm>
          <a:prstGeom prst="wedgeRoundRectCallout">
            <a:avLst>
              <a:gd name="adj1" fmla="val -65173"/>
              <a:gd name="adj2" fmla="val -53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未指定标签条件</a:t>
            </a:r>
          </a:p>
        </p:txBody>
      </p:sp>
    </p:spTree>
    <p:extLst>
      <p:ext uri="{BB962C8B-B14F-4D97-AF65-F5344CB8AC3E}">
        <p14:creationId xmlns:p14="http://schemas.microsoft.com/office/powerpoint/2010/main" val="36837846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41621"/>
            <a:ext cx="10792968" cy="5219511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</a:t>
            </a:r>
          </a:p>
          <a:p>
            <a:r>
              <a:rPr lang="zh-CN" altLang="en-US" sz="2400" dirty="0"/>
              <a:t>       </a:t>
            </a:r>
            <a:r>
              <a:rPr lang="en-US" altLang="zh-CN" sz="2400" dirty="0"/>
              <a:t>Cypher</a:t>
            </a:r>
            <a:r>
              <a:rPr lang="zh-CN" altLang="en-US" sz="2400" dirty="0"/>
              <a:t>提供聚类功能，为集合计算数据，与</a:t>
            </a:r>
            <a:r>
              <a:rPr lang="en-US" altLang="zh-CN" sz="2400" dirty="0"/>
              <a:t>SQL</a:t>
            </a:r>
            <a:r>
              <a:rPr lang="zh-CN" altLang="en-US" sz="2400" dirty="0"/>
              <a:t>的</a:t>
            </a:r>
            <a:r>
              <a:rPr lang="en-US" altLang="zh-CN" sz="2400" dirty="0"/>
              <a:t>group by</a:t>
            </a:r>
            <a:r>
              <a:rPr lang="zh-CN" altLang="en-US" sz="2400" dirty="0"/>
              <a:t>类似。在</a:t>
            </a:r>
            <a:r>
              <a:rPr lang="en-US" altLang="zh-CN" sz="2400" dirty="0"/>
              <a:t>return</a:t>
            </a:r>
            <a:r>
              <a:rPr lang="zh-CN" altLang="en-US" sz="2400" dirty="0"/>
              <a:t>语句可使用聚类函数，所有</a:t>
            </a:r>
            <a:r>
              <a:rPr lang="zh-CN" altLang="en-US" sz="2400" dirty="0">
                <a:solidFill>
                  <a:srgbClr val="FF0000"/>
                </a:solidFill>
              </a:rPr>
              <a:t>没有聚类函数的列将作为聚合</a:t>
            </a:r>
            <a:r>
              <a:rPr lang="en-US" altLang="zh-CN" sz="2400" dirty="0">
                <a:solidFill>
                  <a:srgbClr val="FF0000"/>
                </a:solidFill>
              </a:rPr>
              <a:t>key</a:t>
            </a:r>
            <a:r>
              <a:rPr lang="zh-CN" altLang="en-US" sz="2400" dirty="0">
                <a:solidFill>
                  <a:srgbClr val="FF0000"/>
                </a:solidFill>
              </a:rPr>
              <a:t>使用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b="1" dirty="0"/>
              <a:t>聚合操作包括：</a:t>
            </a:r>
            <a:endParaRPr lang="en-US" altLang="zh-CN" sz="2400" b="1" dirty="0"/>
          </a:p>
          <a:p>
            <a:r>
              <a:rPr lang="zh-CN" altLang="en-US" sz="2400" dirty="0"/>
              <a:t>计数                                       分组计算关系类型 </a:t>
            </a:r>
            <a:endParaRPr lang="en-US" altLang="zh-CN" sz="2400" dirty="0"/>
          </a:p>
          <a:p>
            <a:r>
              <a:rPr lang="zh-CN" altLang="en-US" sz="2400" dirty="0"/>
              <a:t>计算顶点数                             聚类</a:t>
            </a:r>
            <a:r>
              <a:rPr lang="en-US" altLang="zh-CN" sz="2400" dirty="0"/>
              <a:t>COLLECT</a:t>
            </a:r>
            <a:endParaRPr lang="zh-CN" altLang="en-US" sz="2400" dirty="0"/>
          </a:p>
          <a:p>
            <a:r>
              <a:rPr lang="zh-CN" altLang="en-US" sz="2400" dirty="0"/>
              <a:t>计算实体数                             相异</a:t>
            </a:r>
            <a:r>
              <a:rPr lang="en-US" altLang="zh-CN" sz="2400" dirty="0"/>
              <a:t>DISTINCT</a:t>
            </a:r>
          </a:p>
          <a:p>
            <a:r>
              <a:rPr lang="zh-CN" altLang="en-US" sz="2400" dirty="0"/>
              <a:t>计算非空可选值数                          </a:t>
            </a:r>
            <a:endParaRPr lang="en-US" altLang="zh-CN" sz="2400" dirty="0"/>
          </a:p>
          <a:p>
            <a:r>
              <a:rPr lang="zh-CN" altLang="en-US" sz="2400" dirty="0"/>
              <a:t>求和</a:t>
            </a:r>
            <a:r>
              <a:rPr lang="en-US" altLang="zh-CN" sz="2400" dirty="0"/>
              <a:t>sum                                </a:t>
            </a:r>
            <a:r>
              <a:rPr lang="zh-CN" altLang="en-US" sz="2400" dirty="0"/>
              <a:t>平均值</a:t>
            </a:r>
            <a:r>
              <a:rPr lang="en-US" altLang="zh-CN" sz="2400" dirty="0"/>
              <a:t>avg                              </a:t>
            </a:r>
          </a:p>
          <a:p>
            <a:r>
              <a:rPr lang="zh-CN" altLang="en-US" sz="2400" dirty="0"/>
              <a:t>最大值</a:t>
            </a:r>
            <a:r>
              <a:rPr lang="en-US" altLang="zh-CN" sz="2400" dirty="0"/>
              <a:t>max                             </a:t>
            </a:r>
            <a:r>
              <a:rPr lang="zh-CN" altLang="en-US" sz="2400" dirty="0"/>
              <a:t>最小值</a:t>
            </a:r>
            <a:r>
              <a:rPr lang="en-US" altLang="zh-CN" sz="2400" dirty="0"/>
              <a:t>min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488668"/>
            <a:ext cx="6061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参考：https://www.cnblogs.com/divenswu/p/3465141.html</a:t>
            </a:r>
          </a:p>
        </p:txBody>
      </p:sp>
    </p:spTree>
    <p:extLst>
      <p:ext uri="{BB962C8B-B14F-4D97-AF65-F5344CB8AC3E}">
        <p14:creationId xmlns:p14="http://schemas.microsoft.com/office/powerpoint/2010/main" val="37555580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</a:p>
          <a:p>
            <a:r>
              <a:rPr lang="zh-CN" altLang="en-US" sz="2400" dirty="0"/>
              <a:t>例：查询顶点</a:t>
            </a:r>
            <a:r>
              <a:rPr lang="en-US" altLang="zh-CN" sz="2400" dirty="0"/>
              <a:t>node(2)</a:t>
            </a:r>
            <a:r>
              <a:rPr lang="zh-CN" altLang="en-US" sz="2400" dirty="0"/>
              <a:t>的相关顶点数</a:t>
            </a:r>
            <a:endParaRPr lang="en-US" altLang="zh-CN" sz="2400" dirty="0"/>
          </a:p>
          <a:p>
            <a:r>
              <a:rPr lang="en-US" altLang="zh-CN" sz="2400" dirty="0"/>
              <a:t>MATCH (n) WHERE id(n) = 2    </a:t>
            </a:r>
            <a:endParaRPr lang="zh-CN" altLang="zh-CN" sz="2400" dirty="0"/>
          </a:p>
          <a:p>
            <a:r>
              <a:rPr lang="en-US" altLang="zh-CN" sz="2400" dirty="0"/>
              <a:t>MATCH (n)--&gt;(x)</a:t>
            </a:r>
          </a:p>
          <a:p>
            <a:r>
              <a:rPr lang="en-US" altLang="zh-CN" sz="2400" dirty="0"/>
              <a:t>RETURN n, </a:t>
            </a:r>
            <a:r>
              <a:rPr lang="en-US" altLang="zh-CN" sz="2400" dirty="0">
                <a:solidFill>
                  <a:srgbClr val="FF0000"/>
                </a:solidFill>
              </a:rPr>
              <a:t>count</a:t>
            </a:r>
            <a:r>
              <a:rPr lang="en-US" altLang="zh-CN" sz="2400" dirty="0"/>
              <a:t>(*)   </a:t>
            </a:r>
            <a:r>
              <a:rPr lang="en-US" altLang="zh-CN" sz="2400" dirty="0">
                <a:solidFill>
                  <a:srgbClr val="00B0F0"/>
                </a:solidFill>
              </a:rPr>
              <a:t>//n</a:t>
            </a:r>
            <a:r>
              <a:rPr lang="zh-CN" altLang="en-US" sz="2400" dirty="0">
                <a:solidFill>
                  <a:srgbClr val="00B0F0"/>
                </a:solidFill>
              </a:rPr>
              <a:t>作为聚合</a:t>
            </a:r>
            <a:r>
              <a:rPr lang="en-US" altLang="zh-CN" sz="2400" dirty="0">
                <a:solidFill>
                  <a:srgbClr val="00B0F0"/>
                </a:solidFill>
              </a:rPr>
              <a:t>key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zh-CN" altLang="en-US" sz="2400" dirty="0">
                <a:solidFill>
                  <a:srgbClr val="FF0000"/>
                </a:solidFill>
              </a:rPr>
              <a:t>按照关系类型分组</a:t>
            </a:r>
            <a:r>
              <a:rPr lang="zh-CN" altLang="en-US" sz="2400" dirty="0"/>
              <a:t>，返回关系类型及其出现数量</a:t>
            </a:r>
            <a:endParaRPr lang="en-US" altLang="zh-CN" sz="2400" dirty="0"/>
          </a:p>
          <a:p>
            <a:r>
              <a:rPr lang="en-US" altLang="zh-CN" sz="2400" dirty="0"/>
              <a:t>MATCH (n) WHERE id(n) = 2    </a:t>
            </a:r>
            <a:endParaRPr lang="zh-CN" altLang="zh-CN" sz="2400" dirty="0"/>
          </a:p>
          <a:p>
            <a:r>
              <a:rPr lang="en-US" altLang="zh-CN" sz="2400" dirty="0"/>
              <a:t>MATCH (n)-[r]-&gt;()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type(r), count(*)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349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例：计算实体数</a:t>
            </a:r>
            <a:r>
              <a:rPr lang="en-US" altLang="zh-CN" sz="2400" dirty="0"/>
              <a:t>——</a:t>
            </a:r>
            <a:r>
              <a:rPr lang="zh-CN" altLang="en-US" sz="2400" dirty="0"/>
              <a:t>连接到顶点</a:t>
            </a:r>
            <a:r>
              <a:rPr lang="en-US" altLang="zh-CN" sz="2400" dirty="0"/>
              <a:t>node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）上的顶点个数</a:t>
            </a:r>
          </a:p>
          <a:p>
            <a:r>
              <a:rPr lang="en-US" altLang="zh-CN" sz="2400" dirty="0"/>
              <a:t>MATCH (n) WHERE id(n) = 2    </a:t>
            </a:r>
            <a:endParaRPr lang="zh-CN" altLang="zh-CN" sz="2400" dirty="0"/>
          </a:p>
          <a:p>
            <a:r>
              <a:rPr lang="en-US" altLang="zh-CN" sz="2400" dirty="0"/>
              <a:t>MATCH (n)--&gt;(x)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count(x)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例：计算非空可选值数</a:t>
            </a:r>
          </a:p>
          <a:p>
            <a:r>
              <a:rPr lang="en-US" altLang="zh-CN" sz="2400" dirty="0"/>
              <a:t>MATCH (n) WHERE id(n) IN [2,3,4,1]</a:t>
            </a:r>
          </a:p>
          <a:p>
            <a:r>
              <a:rPr lang="en-US" altLang="zh-CN" sz="2400" dirty="0"/>
              <a:t>RETURN count(</a:t>
            </a:r>
            <a:r>
              <a:rPr lang="en-US" altLang="zh-CN" sz="2400" dirty="0">
                <a:solidFill>
                  <a:srgbClr val="FF0000"/>
                </a:solidFill>
              </a:rPr>
              <a:t>n.property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或者</a:t>
            </a:r>
            <a:r>
              <a:rPr lang="en-US" altLang="zh-CN" sz="2400" dirty="0">
                <a:solidFill>
                  <a:srgbClr val="00B0F0"/>
                </a:solidFill>
              </a:rPr>
              <a:t>RETURN count(distinct n.property)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403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例：求   和</a:t>
            </a:r>
            <a:r>
              <a:rPr lang="en-US" altLang="zh-CN" sz="2400" dirty="0"/>
              <a:t>/</a:t>
            </a:r>
            <a:r>
              <a:rPr lang="zh-CN" altLang="en-US" sz="2400" dirty="0"/>
              <a:t>平均</a:t>
            </a:r>
            <a:r>
              <a:rPr lang="en-US" altLang="zh-CN" sz="2400" dirty="0"/>
              <a:t>/</a:t>
            </a:r>
            <a:r>
              <a:rPr lang="zh-CN" altLang="en-US" sz="2400" dirty="0"/>
              <a:t>最大</a:t>
            </a:r>
            <a:r>
              <a:rPr lang="en-US" altLang="zh-CN" sz="2400" dirty="0"/>
              <a:t>/</a:t>
            </a:r>
            <a:r>
              <a:rPr lang="zh-CN" altLang="en-US" sz="2400" dirty="0"/>
              <a:t>最小</a:t>
            </a:r>
          </a:p>
          <a:p>
            <a:r>
              <a:rPr lang="en-US" altLang="zh-CN" sz="2400" dirty="0"/>
              <a:t>Sum</a:t>
            </a:r>
            <a:r>
              <a:rPr lang="zh-CN" altLang="en-US" sz="2400" dirty="0"/>
              <a:t>集合简单计算数值类型的值（</a:t>
            </a:r>
            <a:r>
              <a:rPr lang="en-US" altLang="zh-CN" sz="2400" dirty="0">
                <a:solidFill>
                  <a:srgbClr val="FF0000"/>
                </a:solidFill>
              </a:rPr>
              <a:t>Null</a:t>
            </a:r>
            <a:r>
              <a:rPr lang="zh-CN" altLang="en-US" sz="2400" dirty="0">
                <a:solidFill>
                  <a:srgbClr val="FF0000"/>
                </a:solidFill>
              </a:rPr>
              <a:t>值将自动去掉</a:t>
            </a:r>
            <a:r>
              <a:rPr lang="zh-CN" altLang="en-US" sz="2400" dirty="0"/>
              <a:t>） </a:t>
            </a:r>
          </a:p>
          <a:p>
            <a:r>
              <a:rPr lang="en-US" altLang="zh-CN" sz="2400" dirty="0"/>
              <a:t>MATCH (n) WHERE id(n) IN [2,3,4]</a:t>
            </a:r>
          </a:p>
          <a:p>
            <a:r>
              <a:rPr lang="en-US" altLang="zh-CN" sz="2400" dirty="0"/>
              <a:t>RETURN sum(n.property)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类似的：</a:t>
            </a:r>
            <a:r>
              <a:rPr lang="en-US" altLang="zh-CN" sz="2400" dirty="0">
                <a:solidFill>
                  <a:srgbClr val="00B0F0"/>
                </a:solidFill>
              </a:rPr>
              <a:t>RETURN avg(n.property)</a:t>
            </a:r>
            <a:r>
              <a:rPr lang="zh-CN" altLang="en-US" sz="2400" dirty="0">
                <a:solidFill>
                  <a:srgbClr val="00B0F0"/>
                </a:solidFill>
              </a:rPr>
              <a:t>、</a:t>
            </a:r>
            <a:r>
              <a:rPr lang="en-US" altLang="zh-CN" sz="2400" dirty="0">
                <a:solidFill>
                  <a:srgbClr val="00B0F0"/>
                </a:solidFill>
              </a:rPr>
              <a:t>RETURN max(n.property)</a:t>
            </a:r>
            <a:r>
              <a:rPr lang="zh-CN" altLang="en-US" sz="2400" dirty="0">
                <a:solidFill>
                  <a:srgbClr val="00B0F0"/>
                </a:solidFill>
              </a:rPr>
              <a:t>、</a:t>
            </a:r>
            <a:r>
              <a:rPr lang="en-US" altLang="zh-CN" sz="2400" dirty="0">
                <a:solidFill>
                  <a:srgbClr val="00B0F0"/>
                </a:solidFill>
              </a:rPr>
              <a:t>RETURN min(n.property)</a:t>
            </a:r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MATCH (n) WHERE id(n) IN [2,3,4]</a:t>
            </a:r>
          </a:p>
          <a:p>
            <a:r>
              <a:rPr lang="en-US" altLang="zh-CN" sz="2400" dirty="0"/>
              <a:t>       RETURN avg(n.property) </a:t>
            </a:r>
            <a:r>
              <a:rPr lang="zh-CN" altLang="en-US" sz="2400" dirty="0"/>
              <a:t>，</a:t>
            </a:r>
            <a:r>
              <a:rPr lang="en-US" altLang="zh-CN" sz="2400" dirty="0"/>
              <a:t>max(n.property)</a:t>
            </a:r>
            <a:r>
              <a:rPr lang="zh-CN" altLang="en-US" sz="2400" dirty="0"/>
              <a:t>，</a:t>
            </a:r>
            <a:r>
              <a:rPr lang="en-US" altLang="zh-CN" sz="2400" dirty="0"/>
              <a:t>min(n.property)</a:t>
            </a:r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3723"/>
            <a:ext cx="10515600" cy="740193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3288"/>
            <a:ext cx="10515600" cy="5898382"/>
          </a:xfrm>
        </p:spPr>
        <p:txBody>
          <a:bodyPr>
            <a:noAutofit/>
          </a:bodyPr>
          <a:lstStyle/>
          <a:p>
            <a:pPr marL="441325" indent="-441325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属性</a:t>
            </a:r>
            <a:r>
              <a:rPr lang="en-US" altLang="zh-CN" sz="2400" b="1" dirty="0"/>
              <a:t>(Properties)</a:t>
            </a:r>
            <a:r>
              <a:rPr lang="zh-CN" altLang="en-US" sz="2400" dirty="0"/>
              <a:t>：用来描述</a:t>
            </a:r>
            <a:r>
              <a:rPr lang="zh-CN" altLang="en-US" sz="2400" dirty="0">
                <a:solidFill>
                  <a:srgbClr val="FF0000"/>
                </a:solidFill>
              </a:rPr>
              <a:t>资源的特征</a:t>
            </a:r>
            <a:r>
              <a:rPr lang="zh-CN" altLang="en-US" sz="2400" dirty="0"/>
              <a:t>或资源间的</a:t>
            </a:r>
            <a:r>
              <a:rPr lang="zh-CN" altLang="en-US" sz="2400" dirty="0">
                <a:solidFill>
                  <a:srgbClr val="FF0000"/>
                </a:solidFill>
              </a:rPr>
              <a:t>关系类别</a:t>
            </a:r>
            <a:r>
              <a:rPr lang="zh-CN" altLang="en-US" sz="2400" dirty="0"/>
              <a:t>。每一个属性都有特定的意义，用来定义它的属性值</a:t>
            </a:r>
            <a:r>
              <a:rPr lang="en-US" altLang="zh-CN" sz="2400" dirty="0"/>
              <a:t>(Value)</a:t>
            </a:r>
            <a:r>
              <a:rPr lang="zh-CN" altLang="en-US" sz="2400" dirty="0"/>
              <a:t>、它所描述的资源形态，以及和其它属性的关系。</a:t>
            </a:r>
            <a:endParaRPr lang="en-US" altLang="zh-CN" sz="2400" dirty="0"/>
          </a:p>
          <a:p>
            <a:pPr marL="441325" indent="-441325">
              <a:buFont typeface="Wingdings" panose="05000000000000000000" pitchFamily="2" charset="2"/>
              <a:buChar char="Ø"/>
            </a:pPr>
            <a:endParaRPr lang="zh-CN" altLang="en-US" sz="2400" dirty="0"/>
          </a:p>
          <a:p>
            <a:pPr marL="441325" indent="-441325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陈述</a:t>
            </a:r>
            <a:r>
              <a:rPr lang="en-US" altLang="zh-CN" sz="2400" b="1" dirty="0"/>
              <a:t>(Statements)</a:t>
            </a:r>
            <a:r>
              <a:rPr lang="zh-CN" altLang="en-US" sz="2400" dirty="0"/>
              <a:t>：特定的资源以</a:t>
            </a:r>
            <a:r>
              <a:rPr lang="zh-CN" altLang="en-US" sz="2400" dirty="0">
                <a:solidFill>
                  <a:srgbClr val="FF0000"/>
                </a:solidFill>
              </a:rPr>
              <a:t>一个被命名的属性与相应的属性值</a:t>
            </a:r>
            <a:r>
              <a:rPr lang="zh-CN" altLang="en-US" sz="2400" dirty="0"/>
              <a:t>来描述，称为一个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陈述</a:t>
            </a:r>
            <a:r>
              <a:rPr lang="zh-CN" altLang="en-US" sz="2400" dirty="0"/>
              <a:t>。陈述的形式是一个</a:t>
            </a:r>
            <a:r>
              <a:rPr lang="en-US" altLang="zh-CN" sz="2400" dirty="0"/>
              <a:t>&lt;</a:t>
            </a:r>
            <a:r>
              <a:rPr lang="zh-CN" altLang="en-US" sz="2400" dirty="0"/>
              <a:t>资源，属性，属性值</a:t>
            </a:r>
            <a:r>
              <a:rPr lang="en-US" altLang="zh-CN" sz="2400" dirty="0"/>
              <a:t>&gt;</a:t>
            </a:r>
            <a:r>
              <a:rPr lang="zh-CN" altLang="en-US" sz="2400" dirty="0">
                <a:solidFill>
                  <a:srgbClr val="FF0000"/>
                </a:solidFill>
              </a:rPr>
              <a:t>三元组</a:t>
            </a:r>
            <a:r>
              <a:rPr lang="zh-CN" altLang="en-US" sz="2400" dirty="0"/>
              <a:t>，类似于（主语，谓语，宾语 ）的表达。</a:t>
            </a:r>
            <a:endParaRPr lang="en-US" altLang="zh-CN" sz="2400" dirty="0"/>
          </a:p>
          <a:p>
            <a:r>
              <a:rPr lang="zh-CN" altLang="en-US" sz="2400" dirty="0"/>
              <a:t>            （</a:t>
            </a:r>
            <a:r>
              <a:rPr lang="en-US" altLang="zh-CN" sz="2400" dirty="0">
                <a:solidFill>
                  <a:srgbClr val="FF0000"/>
                </a:solidFill>
              </a:rPr>
              <a:t>Subject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Predicate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Object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     其中，资源是</a:t>
            </a:r>
            <a:r>
              <a:rPr lang="zh-CN" altLang="en-US" sz="2400" dirty="0">
                <a:solidFill>
                  <a:srgbClr val="FF0000"/>
                </a:solidFill>
              </a:rPr>
              <a:t>主词</a:t>
            </a:r>
            <a:r>
              <a:rPr lang="en-US" altLang="zh-CN" sz="2400" dirty="0"/>
              <a:t>(Subject)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zh-CN" altLang="en-US" sz="2400" dirty="0"/>
              <a:t>               属性是</a:t>
            </a:r>
            <a:r>
              <a:rPr lang="zh-CN" altLang="en-US" sz="2400" dirty="0">
                <a:solidFill>
                  <a:srgbClr val="FF0000"/>
                </a:solidFill>
              </a:rPr>
              <a:t>述词</a:t>
            </a:r>
            <a:r>
              <a:rPr lang="en-US" altLang="zh-CN" sz="2400" dirty="0"/>
              <a:t>(Predicate)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452438"/>
            <a:r>
              <a:rPr lang="zh-CN" altLang="en-US" sz="2400" dirty="0"/>
              <a:t>          属性值则是</a:t>
            </a:r>
            <a:r>
              <a:rPr lang="zh-CN" altLang="en-US" sz="2400" dirty="0">
                <a:solidFill>
                  <a:srgbClr val="FF0000"/>
                </a:solidFill>
              </a:rPr>
              <a:t>受词</a:t>
            </a:r>
            <a:r>
              <a:rPr lang="en-US" altLang="zh-CN" sz="2400" dirty="0"/>
              <a:t>(Object)</a:t>
            </a:r>
            <a:r>
              <a:rPr lang="zh-CN" altLang="en-US" sz="2400" dirty="0"/>
              <a:t>，受词除了可以是</a:t>
            </a:r>
            <a:r>
              <a:rPr lang="zh-CN" altLang="en-US" sz="2400" dirty="0">
                <a:solidFill>
                  <a:srgbClr val="FF0000"/>
                </a:solidFill>
              </a:rPr>
              <a:t>字符串</a:t>
            </a:r>
            <a:r>
              <a:rPr lang="zh-CN" altLang="en-US" sz="2400" dirty="0"/>
              <a:t>，也可能是其它的</a:t>
            </a:r>
            <a:r>
              <a:rPr lang="zh-CN" altLang="en-US" sz="2400" dirty="0">
                <a:solidFill>
                  <a:srgbClr val="FF0000"/>
                </a:solidFill>
              </a:rPr>
              <a:t>资料形态或是一个资源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8033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b="1" dirty="0"/>
              <a:t>聚类（</a:t>
            </a:r>
            <a:r>
              <a:rPr lang="en-US" altLang="zh-CN" sz="2400" b="1" dirty="0"/>
              <a:t>COLLECT</a:t>
            </a:r>
            <a:r>
              <a:rPr lang="zh-CN" altLang="en-US" sz="2400" b="1" dirty="0"/>
              <a:t>），</a:t>
            </a:r>
            <a:r>
              <a:rPr lang="en-US" altLang="zh-CN" sz="2400" b="1" dirty="0"/>
              <a:t>Collect</a:t>
            </a:r>
            <a:r>
              <a:rPr lang="zh-CN" altLang="en-US" sz="2400" b="1" dirty="0"/>
              <a:t>将所有值</a:t>
            </a:r>
            <a:r>
              <a:rPr lang="zh-CN" altLang="en-US" sz="2400" b="1" dirty="0">
                <a:solidFill>
                  <a:srgbClr val="FF0000"/>
                </a:solidFill>
              </a:rPr>
              <a:t>收集到一个集合</a:t>
            </a:r>
            <a:r>
              <a:rPr lang="en-US" altLang="zh-CN" sz="2400" b="1" dirty="0">
                <a:solidFill>
                  <a:srgbClr val="FF0000"/>
                </a:solidFill>
              </a:rPr>
              <a:t>list</a:t>
            </a:r>
            <a:r>
              <a:rPr lang="zh-CN" altLang="en-US" sz="2400" b="1" dirty="0">
                <a:solidFill>
                  <a:srgbClr val="FF0000"/>
                </a:solidFill>
              </a:rPr>
              <a:t>中</a:t>
            </a:r>
            <a:r>
              <a:rPr lang="zh-CN" altLang="en-US" sz="2400" b="1" dirty="0"/>
              <a:t>。</a:t>
            </a:r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MATCH (n) WHERE id(n) IN [2,3,4]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collect</a:t>
            </a:r>
            <a:r>
              <a:rPr lang="en-US" altLang="zh-CN" sz="2400" dirty="0"/>
              <a:t>(n.property)</a:t>
            </a:r>
          </a:p>
          <a:p>
            <a:r>
              <a:rPr lang="zh-CN" altLang="en-US" sz="2400" dirty="0"/>
              <a:t>返回一个带有所有</a:t>
            </a:r>
            <a:r>
              <a:rPr lang="en-US" altLang="zh-CN" sz="2400" dirty="0"/>
              <a:t>property</a:t>
            </a:r>
            <a:r>
              <a:rPr lang="zh-CN" altLang="en-US" sz="2400" dirty="0"/>
              <a:t>属性值的简单列表。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162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en-US" altLang="zh-CN" sz="2400" b="1" dirty="0"/>
              <a:t>With</a:t>
            </a:r>
            <a:r>
              <a:rPr lang="zh-CN" altLang="en-US" sz="2400" b="1" dirty="0"/>
              <a:t>从句：</a:t>
            </a:r>
            <a:r>
              <a:rPr lang="en-US" altLang="zh-CN" sz="2400" dirty="0"/>
              <a:t>with</a:t>
            </a:r>
            <a:r>
              <a:rPr lang="zh-CN" altLang="en-US" sz="2400" dirty="0"/>
              <a:t>从句可以</a:t>
            </a:r>
            <a:r>
              <a:rPr lang="zh-CN" altLang="en-US" sz="2400" dirty="0">
                <a:solidFill>
                  <a:srgbClr val="FF0000"/>
                </a:solidFill>
              </a:rPr>
              <a:t>连接多个查询的结果</a:t>
            </a:r>
            <a:r>
              <a:rPr lang="zh-CN" altLang="en-US" sz="2400" dirty="0"/>
              <a:t>，将上一个查询的结果用作下一个查询的开始。可以有两种用法：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对聚合值过滤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）通过使用</a:t>
            </a:r>
            <a:r>
              <a:rPr lang="en-US" altLang="zh-CN" sz="2400" dirty="0"/>
              <a:t>order by </a:t>
            </a:r>
            <a:r>
              <a:rPr lang="zh-CN" altLang="en-US" sz="2400" dirty="0"/>
              <a:t>和</a:t>
            </a:r>
            <a:r>
              <a:rPr lang="en-US" altLang="zh-CN" sz="2400" dirty="0"/>
              <a:t>limit</a:t>
            </a:r>
            <a:r>
              <a:rPr lang="zh-CN" altLang="en-US" sz="2400" dirty="0"/>
              <a:t>，</a:t>
            </a:r>
            <a:r>
              <a:rPr lang="en-US" altLang="zh-CN" sz="2400" dirty="0"/>
              <a:t>with</a:t>
            </a:r>
            <a:r>
              <a:rPr lang="zh-CN" altLang="en-US" sz="2400" dirty="0">
                <a:solidFill>
                  <a:srgbClr val="FF0000"/>
                </a:solidFill>
              </a:rPr>
              <a:t>可以限制传入下一个</a:t>
            </a:r>
            <a:r>
              <a:rPr lang="en-US" altLang="zh-CN" sz="2400" dirty="0">
                <a:solidFill>
                  <a:srgbClr val="FF0000"/>
                </a:solidFill>
              </a:rPr>
              <a:t>match</a:t>
            </a:r>
            <a:r>
              <a:rPr lang="zh-CN" altLang="en-US" sz="2400" dirty="0">
                <a:solidFill>
                  <a:srgbClr val="FF0000"/>
                </a:solidFill>
              </a:rPr>
              <a:t>子查询语句的实体数目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200" dirty="0"/>
              <a:t>例：以</a:t>
            </a:r>
            <a:r>
              <a:rPr lang="en-US" altLang="zh-CN" sz="2200" dirty="0"/>
              <a:t>o,count(r) as count_r</a:t>
            </a:r>
            <a:r>
              <a:rPr lang="zh-CN" altLang="en-US" sz="2200" dirty="0"/>
              <a:t>为结果集，</a:t>
            </a:r>
            <a:r>
              <a:rPr lang="zh-CN" altLang="en-US" sz="2200" dirty="0">
                <a:solidFill>
                  <a:srgbClr val="FF0000"/>
                </a:solidFill>
              </a:rPr>
              <a:t>在此基础上筛选出</a:t>
            </a:r>
            <a:r>
              <a:rPr lang="en-US" altLang="zh-CN" sz="2200" dirty="0">
                <a:solidFill>
                  <a:srgbClr val="FF0000"/>
                </a:solidFill>
              </a:rPr>
              <a:t>count_r</a:t>
            </a:r>
            <a:r>
              <a:rPr lang="zh-CN" altLang="en-US" sz="2200" dirty="0">
                <a:solidFill>
                  <a:srgbClr val="FF0000"/>
                </a:solidFill>
              </a:rPr>
              <a:t>大于</a:t>
            </a:r>
            <a:r>
              <a:rPr lang="en-US" altLang="zh-CN" sz="2200" dirty="0">
                <a:solidFill>
                  <a:srgbClr val="FF0000"/>
                </a:solidFill>
              </a:rPr>
              <a:t>8</a:t>
            </a:r>
            <a:r>
              <a:rPr lang="zh-CN" altLang="en-US" sz="2200" dirty="0">
                <a:solidFill>
                  <a:srgbClr val="FF0000"/>
                </a:solidFill>
              </a:rPr>
              <a:t>的</a:t>
            </a:r>
            <a:endParaRPr lang="en-US" altLang="zh-CN" sz="2200" dirty="0">
              <a:solidFill>
                <a:srgbClr val="FF0000"/>
              </a:solidFill>
            </a:endParaRPr>
          </a:p>
          <a:p>
            <a:r>
              <a:rPr lang="en-US" altLang="zh-CN" sz="2200" dirty="0"/>
              <a:t>MATCH (n:Person)-[r:ACTED_IN]-&gt;(o:Movie) 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with o, count(r) as count_r </a:t>
            </a:r>
          </a:p>
          <a:p>
            <a:r>
              <a:rPr lang="en-US" altLang="zh-CN" sz="2200" dirty="0"/>
              <a:t>where count_r &gt; 8 </a:t>
            </a:r>
          </a:p>
          <a:p>
            <a:r>
              <a:rPr lang="en-US" altLang="zh-CN" sz="2200" dirty="0"/>
              <a:t>RETURN o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20E1C8DB-0E0C-46B9-B69E-C40144267856}"/>
              </a:ext>
            </a:extLst>
          </p:cNvPr>
          <p:cNvSpPr/>
          <p:nvPr/>
        </p:nvSpPr>
        <p:spPr>
          <a:xfrm>
            <a:off x="5467927" y="4836967"/>
            <a:ext cx="2290618" cy="630960"/>
          </a:xfrm>
          <a:prstGeom prst="wedgeRoundRectCallout">
            <a:avLst>
              <a:gd name="adj1" fmla="val -93010"/>
              <a:gd name="adj2" fmla="val 405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对聚合值过滤</a:t>
            </a:r>
          </a:p>
        </p:txBody>
      </p:sp>
    </p:spTree>
    <p:extLst>
      <p:ext uri="{BB962C8B-B14F-4D97-AF65-F5344CB8AC3E}">
        <p14:creationId xmlns:p14="http://schemas.microsoft.com/office/powerpoint/2010/main" val="42005493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例：对聚集结果保留计数值大于</a:t>
            </a:r>
            <a:r>
              <a:rPr lang="en-US" altLang="zh-CN" sz="2400" dirty="0"/>
              <a:t>1</a:t>
            </a:r>
            <a:r>
              <a:rPr lang="zh-CN" altLang="en-US" sz="2400" dirty="0"/>
              <a:t>的</a:t>
            </a:r>
            <a:endParaRPr lang="en-US" altLang="zh-CN" sz="2400" dirty="0"/>
          </a:p>
          <a:p>
            <a:r>
              <a:rPr lang="en-US" altLang="zh-CN" sz="2400" dirty="0"/>
              <a:t>MATCH (david { name: "David" })--(otherPerson)--&gt;()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WITH otherPerson, count(*) AS foaf </a:t>
            </a:r>
          </a:p>
          <a:p>
            <a:r>
              <a:rPr lang="en-US" altLang="zh-CN" sz="2400" dirty="0"/>
              <a:t>WHERE foaf &gt; 1 </a:t>
            </a:r>
          </a:p>
          <a:p>
            <a:r>
              <a:rPr lang="en-US" altLang="zh-CN" sz="2400" dirty="0"/>
              <a:t>RETURN otherPerson</a:t>
            </a:r>
          </a:p>
          <a:p>
            <a:endParaRPr lang="en-US" altLang="zh-CN" sz="1000" dirty="0"/>
          </a:p>
          <a:p>
            <a:r>
              <a:rPr lang="zh-CN" altLang="en-US" sz="2400" dirty="0"/>
              <a:t>例：在 </a:t>
            </a:r>
            <a:r>
              <a:rPr lang="en-US" altLang="zh-CN" sz="2400" dirty="0"/>
              <a:t>collect </a:t>
            </a:r>
            <a:r>
              <a:rPr lang="zh-CN" altLang="en-US" sz="2400" dirty="0"/>
              <a:t>前排序</a:t>
            </a:r>
            <a:r>
              <a:rPr lang="en-US" altLang="zh-CN" sz="2400" dirty="0"/>
              <a:t>, </a:t>
            </a:r>
            <a:r>
              <a:rPr lang="zh-CN" altLang="en-US" sz="2400" dirty="0"/>
              <a:t> 空值将被忽略</a:t>
            </a:r>
          </a:p>
          <a:p>
            <a:r>
              <a:rPr lang="en-US" altLang="zh-CN" sz="2400" dirty="0"/>
              <a:t>match (n)</a:t>
            </a:r>
            <a:br>
              <a:rPr lang="en-US" altLang="zh-CN" sz="2400" dirty="0"/>
            </a:br>
            <a:r>
              <a:rPr lang="en-US" altLang="zh-CN" sz="2400" dirty="0"/>
              <a:t>  with n </a:t>
            </a:r>
            <a:r>
              <a:rPr lang="en-US" altLang="zh-CN" sz="2400" dirty="0">
                <a:solidFill>
                  <a:srgbClr val="FF0000"/>
                </a:solidFill>
              </a:rPr>
              <a:t>order by </a:t>
            </a:r>
            <a:r>
              <a:rPr lang="en-US" altLang="zh-CN" sz="2400" dirty="0"/>
              <a:t>n.name </a:t>
            </a:r>
            <a:r>
              <a:rPr lang="en-US" altLang="zh-CN" sz="2400" dirty="0">
                <a:solidFill>
                  <a:srgbClr val="FF0000"/>
                </a:solidFill>
              </a:rPr>
              <a:t>desc</a:t>
            </a:r>
            <a:r>
              <a:rPr lang="en-US" altLang="zh-CN" sz="2400" dirty="0"/>
              <a:t> limit 3</a:t>
            </a:r>
            <a:br>
              <a:rPr lang="en-US" altLang="zh-CN" sz="2400" dirty="0"/>
            </a:br>
            <a:r>
              <a:rPr lang="en-US" altLang="zh-CN" sz="2400" dirty="0"/>
              <a:t> return collect(n.name)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3EF22CEA-A6E0-4BFD-82F6-B42553FDE848}"/>
              </a:ext>
            </a:extLst>
          </p:cNvPr>
          <p:cNvSpPr/>
          <p:nvPr/>
        </p:nvSpPr>
        <p:spPr>
          <a:xfrm>
            <a:off x="6871854" y="2509404"/>
            <a:ext cx="2290618" cy="630960"/>
          </a:xfrm>
          <a:prstGeom prst="wedgeRoundRectCallout">
            <a:avLst>
              <a:gd name="adj1" fmla="val -93010"/>
              <a:gd name="adj2" fmla="val 405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对聚合值过滤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7EF38A0C-84E0-49F4-A451-3A2F39E50332}"/>
              </a:ext>
            </a:extLst>
          </p:cNvPr>
          <p:cNvSpPr/>
          <p:nvPr/>
        </p:nvSpPr>
        <p:spPr>
          <a:xfrm>
            <a:off x="7465290" y="4470400"/>
            <a:ext cx="3470565" cy="920336"/>
          </a:xfrm>
          <a:prstGeom prst="wedgeRoundRectCallout">
            <a:avLst>
              <a:gd name="adj1" fmla="val -82365"/>
              <a:gd name="adj2" fmla="val 696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限制传入下一个语句的实体数目</a:t>
            </a:r>
          </a:p>
        </p:txBody>
      </p:sp>
    </p:spTree>
    <p:extLst>
      <p:ext uri="{BB962C8B-B14F-4D97-AF65-F5344CB8AC3E}">
        <p14:creationId xmlns:p14="http://schemas.microsoft.com/office/powerpoint/2010/main" val="13708181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107" y="589073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例：在路径搜索的时候限制分支数。从”</a:t>
            </a:r>
            <a:r>
              <a:rPr lang="en-US" altLang="zh-CN" sz="2400" dirty="0"/>
              <a:t>Anders”</a:t>
            </a:r>
            <a:r>
              <a:rPr lang="zh-CN" altLang="en-US" sz="2400" dirty="0"/>
              <a:t>出发，找到关联（无向）的所有人的集合</a:t>
            </a:r>
            <a:r>
              <a:rPr lang="en-US" altLang="zh-CN" sz="2400" dirty="0"/>
              <a:t>m</a:t>
            </a:r>
            <a:r>
              <a:rPr lang="zh-CN" altLang="en-US" sz="2400" dirty="0"/>
              <a:t>，保留集合中按照姓名降序排列的第一个顶点，返回该顶点关联（无向）的所有人的</a:t>
            </a:r>
            <a:r>
              <a:rPr lang="en-US" altLang="zh-CN" sz="2400" dirty="0"/>
              <a:t>name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MATCH (n { name: "Anders" })--(m) 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WITH m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ORDER BY m.name DESC </a:t>
            </a:r>
            <a:r>
              <a:rPr lang="en-US" altLang="zh-CN" sz="2400" dirty="0">
                <a:solidFill>
                  <a:srgbClr val="FF0000"/>
                </a:solidFill>
              </a:rPr>
              <a:t>LIMIT 1 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MATCH</a:t>
            </a:r>
            <a:r>
              <a:rPr lang="en-US" altLang="zh-CN" sz="2400" dirty="0"/>
              <a:t> (m)--(o)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RETURN o.name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COLLECT(distinct n.name)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7069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https://blog.csdn.net/heyuanhao1989/article/details/50055789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98EA6E66-347F-4F0A-A71D-B90C33EC94A3}"/>
              </a:ext>
            </a:extLst>
          </p:cNvPr>
          <p:cNvSpPr/>
          <p:nvPr/>
        </p:nvSpPr>
        <p:spPr>
          <a:xfrm>
            <a:off x="6096000" y="4073237"/>
            <a:ext cx="3470565" cy="920336"/>
          </a:xfrm>
          <a:prstGeom prst="wedgeRoundRectCallout">
            <a:avLst>
              <a:gd name="adj1" fmla="val -124414"/>
              <a:gd name="adj2" fmla="val -467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限制传入下一个</a:t>
            </a:r>
            <a:r>
              <a:rPr lang="en-US" altLang="zh-CN" sz="2400" dirty="0"/>
              <a:t>match</a:t>
            </a:r>
            <a:r>
              <a:rPr lang="zh-CN" altLang="en-US" sz="2400" dirty="0"/>
              <a:t>子查询语句的实体数目</a:t>
            </a:r>
          </a:p>
        </p:txBody>
      </p:sp>
    </p:spTree>
    <p:extLst>
      <p:ext uri="{BB962C8B-B14F-4D97-AF65-F5344CB8AC3E}">
        <p14:creationId xmlns:p14="http://schemas.microsoft.com/office/powerpoint/2010/main" val="7463307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5.3.2.6 Cypher</a:t>
            </a:r>
            <a:r>
              <a:rPr lang="zh-CN" altLang="en-US" sz="24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/>
              <a:t>5.3.2.6-1 </a:t>
            </a:r>
            <a:r>
              <a:rPr lang="zh-CN" altLang="en-US" sz="2400" b="1" dirty="0"/>
              <a:t>图结构更新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）在已有节点基础上增加边</a:t>
            </a:r>
            <a:endParaRPr lang="en-US" altLang="zh-CN" sz="2400" dirty="0"/>
          </a:p>
          <a:p>
            <a:r>
              <a:rPr lang="zh-CN" altLang="en-US" sz="2400" dirty="0"/>
              <a:t>基本思路：前置动作是通过匹配找到边的顶点，然后创建边。</a:t>
            </a:r>
            <a:endParaRPr lang="en-US" altLang="zh-CN" sz="2400" dirty="0"/>
          </a:p>
          <a:p>
            <a:r>
              <a:rPr lang="zh-CN" altLang="en-US" sz="2400" dirty="0"/>
              <a:t>例：添加周星驰导演了电影功夫这一事实（关系）</a:t>
            </a:r>
            <a:endParaRPr lang="en-US" altLang="zh-CN" sz="2400" dirty="0"/>
          </a:p>
          <a:p>
            <a:r>
              <a:rPr lang="en-US" altLang="zh-CN" sz="2400" dirty="0"/>
              <a:t>MATCH (n1:</a:t>
            </a:r>
            <a:r>
              <a:rPr lang="zh-CN" altLang="en-US" sz="2400" dirty="0"/>
              <a:t>演员：导演</a:t>
            </a:r>
            <a:r>
              <a:rPr lang="en-US" altLang="zh-CN" sz="2400" dirty="0"/>
              <a:t>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周星驰</a:t>
            </a:r>
            <a:r>
              <a:rPr lang="en-US" altLang="zh-CN" sz="2400" dirty="0"/>
              <a:t>’})</a:t>
            </a:r>
          </a:p>
          <a:p>
            <a:r>
              <a:rPr lang="en-US" altLang="zh-CN" sz="2400" dirty="0"/>
              <a:t>MATCH (n2:</a:t>
            </a:r>
            <a:r>
              <a:rPr lang="zh-CN" altLang="en-US" sz="2400" dirty="0"/>
              <a:t>电影</a:t>
            </a:r>
            <a:r>
              <a:rPr lang="en-US" altLang="zh-CN" sz="2400" dirty="0"/>
              <a:t>{</a:t>
            </a:r>
            <a:r>
              <a:rPr lang="zh-CN" altLang="en-US" sz="2400" dirty="0"/>
              <a:t>名称</a:t>
            </a:r>
            <a:r>
              <a:rPr lang="en-US" altLang="zh-CN" sz="2400" dirty="0"/>
              <a:t>:</a:t>
            </a:r>
            <a:r>
              <a:rPr lang="zh-CN" altLang="en-US" sz="2400" dirty="0"/>
              <a:t>功夫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CREATE </a:t>
            </a:r>
            <a:r>
              <a:rPr lang="en-US" altLang="zh-CN" sz="2400" dirty="0"/>
              <a:t>(n1)-[E1:</a:t>
            </a:r>
            <a:r>
              <a:rPr lang="zh-CN" altLang="en-US" sz="2400" dirty="0"/>
              <a:t>导演</a:t>
            </a:r>
            <a:r>
              <a:rPr lang="en-US" altLang="zh-CN" sz="2400" dirty="0"/>
              <a:t>]-&gt; (n2)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）删除</a:t>
            </a:r>
            <a:r>
              <a:rPr lang="zh-CN" altLang="en-US" sz="2400" dirty="0">
                <a:solidFill>
                  <a:srgbClr val="FF0000"/>
                </a:solidFill>
              </a:rPr>
              <a:t>孤立顶点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MATCH (n{</a:t>
            </a:r>
            <a:r>
              <a:rPr lang="zh-CN" altLang="en-US" sz="2400" dirty="0"/>
              <a:t>姓名</a:t>
            </a:r>
            <a:r>
              <a:rPr lang="en-US" altLang="zh-CN" sz="2400" dirty="0"/>
              <a:t>:’</a:t>
            </a:r>
            <a:r>
              <a:rPr lang="zh-CN" altLang="en-US" sz="2400" dirty="0"/>
              <a:t>张三</a:t>
            </a:r>
            <a:r>
              <a:rPr lang="en-US" altLang="zh-CN" sz="2400" dirty="0"/>
              <a:t>’})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DELETE </a:t>
            </a:r>
            <a:r>
              <a:rPr lang="en-US" altLang="zh-CN" sz="2400" dirty="0"/>
              <a:t>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1866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2255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5.3.2.6 Cypher</a:t>
            </a:r>
            <a:r>
              <a:rPr lang="zh-CN" altLang="en-US" sz="28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0833"/>
            <a:ext cx="10515600" cy="6297168"/>
          </a:xfrm>
        </p:spPr>
        <p:txBody>
          <a:bodyPr>
            <a:normAutofit lnSpcReduction="10000"/>
          </a:bodyPr>
          <a:lstStyle/>
          <a:p>
            <a:r>
              <a:rPr lang="en-US" altLang="zh-CN" sz="2400" b="1" dirty="0"/>
              <a:t>5.3.2.6-1 </a:t>
            </a:r>
            <a:r>
              <a:rPr lang="zh-CN" altLang="en-US" sz="2400" b="1" dirty="0"/>
              <a:t>图结构更新（续）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）删除顶点</a:t>
            </a:r>
            <a:r>
              <a:rPr lang="zh-CN" altLang="en-US" sz="2400" dirty="0">
                <a:solidFill>
                  <a:srgbClr val="FF0000"/>
                </a:solidFill>
              </a:rPr>
              <a:t>以及和顶点相连的边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在顶点前</a:t>
            </a:r>
            <a:r>
              <a:rPr lang="zh-CN" altLang="en-US" sz="2400" dirty="0">
                <a:solidFill>
                  <a:srgbClr val="FF0000"/>
                </a:solidFill>
              </a:rPr>
              <a:t>增加</a:t>
            </a:r>
            <a:r>
              <a:rPr lang="en-US" altLang="zh-CN" sz="2400" dirty="0">
                <a:solidFill>
                  <a:srgbClr val="FF0000"/>
                </a:solidFill>
              </a:rPr>
              <a:t>DETECH</a:t>
            </a:r>
            <a:r>
              <a:rPr lang="zh-CN" altLang="en-US" sz="2400" dirty="0">
                <a:solidFill>
                  <a:srgbClr val="FF0000"/>
                </a:solidFill>
              </a:rPr>
              <a:t>关键字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MATCH (n:</a:t>
            </a:r>
            <a:r>
              <a:rPr lang="zh-CN" altLang="en-US" sz="2400" dirty="0"/>
              <a:t>演员</a:t>
            </a:r>
            <a:r>
              <a:rPr lang="en-US" altLang="zh-CN" sz="2400" dirty="0"/>
              <a:t>:</a:t>
            </a:r>
            <a:r>
              <a:rPr lang="zh-CN" altLang="en-US" sz="2400" dirty="0"/>
              <a:t>导演</a:t>
            </a:r>
            <a:r>
              <a:rPr lang="en-US" altLang="zh-CN" sz="2400" dirty="0"/>
              <a:t>{</a:t>
            </a:r>
            <a:r>
              <a:rPr lang="zh-CN" altLang="en-US" sz="2400" dirty="0"/>
              <a:t>姓名</a:t>
            </a:r>
            <a:r>
              <a:rPr lang="en-US" altLang="zh-CN" sz="2400" dirty="0"/>
              <a:t>:’</a:t>
            </a:r>
            <a:r>
              <a:rPr lang="zh-CN" altLang="en-US" sz="2400" dirty="0"/>
              <a:t>张三</a:t>
            </a:r>
            <a:r>
              <a:rPr lang="en-US" altLang="zh-CN" sz="2400" dirty="0"/>
              <a:t>’})</a:t>
            </a:r>
          </a:p>
          <a:p>
            <a:r>
              <a:rPr lang="en-US" altLang="zh-CN" sz="2400" dirty="0"/>
              <a:t>       </a:t>
            </a:r>
            <a:r>
              <a:rPr lang="en-US" altLang="zh-CN" sz="2400" dirty="0">
                <a:solidFill>
                  <a:srgbClr val="FF0000"/>
                </a:solidFill>
              </a:rPr>
              <a:t>DETECH</a:t>
            </a:r>
            <a:r>
              <a:rPr lang="en-US" altLang="zh-CN" sz="2400" dirty="0"/>
              <a:t> DELETE n</a:t>
            </a:r>
          </a:p>
          <a:p>
            <a:r>
              <a:rPr lang="zh-CN" altLang="en-US" sz="2400" dirty="0"/>
              <a:t>例：删除所有顶点及其相关联的边，即删除整个属性图</a:t>
            </a:r>
            <a:endParaRPr lang="en-US" altLang="zh-CN" sz="2400" dirty="0"/>
          </a:p>
          <a:p>
            <a:r>
              <a:rPr lang="en-US" altLang="zh-CN" sz="2400" dirty="0"/>
              <a:t>MATCH (n)</a:t>
            </a:r>
          </a:p>
          <a:p>
            <a:r>
              <a:rPr lang="en-US" altLang="zh-CN" sz="2400" dirty="0"/>
              <a:t>DETECH DELETE n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）删除边</a:t>
            </a:r>
            <a:endParaRPr lang="en-US" altLang="zh-CN" sz="2400" dirty="0"/>
          </a:p>
          <a:p>
            <a:r>
              <a:rPr lang="zh-CN" altLang="en-US" sz="2400" dirty="0"/>
              <a:t>例：删除与名为‘张三’</a:t>
            </a:r>
            <a:r>
              <a:rPr lang="en-US" altLang="zh-CN" sz="2400" dirty="0"/>
              <a:t>(</a:t>
            </a:r>
            <a:r>
              <a:rPr lang="zh-CN" altLang="en-US" sz="2400" dirty="0"/>
              <a:t>且</a:t>
            </a:r>
            <a:r>
              <a:rPr lang="en-US" altLang="zh-CN" sz="2400" dirty="0"/>
              <a:t>…)</a:t>
            </a:r>
            <a:r>
              <a:rPr lang="zh-CN" altLang="en-US" sz="2400" dirty="0"/>
              <a:t>顶点相连且标签名为‘导演’的边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演员</a:t>
            </a:r>
            <a:r>
              <a:rPr lang="en-US" altLang="zh-CN" sz="2400" dirty="0"/>
              <a:t>:</a:t>
            </a:r>
            <a:r>
              <a:rPr lang="zh-CN" altLang="en-US" sz="2400" dirty="0"/>
              <a:t>导演</a:t>
            </a:r>
            <a:r>
              <a:rPr lang="en-US" altLang="zh-CN" sz="2400" dirty="0"/>
              <a:t>{</a:t>
            </a:r>
            <a:r>
              <a:rPr lang="zh-CN" altLang="en-US" sz="2400" dirty="0"/>
              <a:t>姓名</a:t>
            </a:r>
            <a:r>
              <a:rPr lang="en-US" altLang="zh-CN" sz="2400" dirty="0"/>
              <a:t>:</a:t>
            </a:r>
            <a:r>
              <a:rPr lang="zh-CN" altLang="en-US" sz="2400" dirty="0"/>
              <a:t>‘张三’</a:t>
            </a:r>
            <a:r>
              <a:rPr lang="en-US" altLang="zh-CN" sz="2400" dirty="0"/>
              <a:t>})-(r:</a:t>
            </a:r>
            <a:r>
              <a:rPr lang="zh-CN" altLang="en-US" sz="2400" dirty="0"/>
              <a:t>导演</a:t>
            </a:r>
            <a:r>
              <a:rPr lang="en-US" altLang="zh-CN" sz="2400" dirty="0"/>
              <a:t>)-&gt;()</a:t>
            </a:r>
          </a:p>
          <a:p>
            <a:r>
              <a:rPr lang="en-US" altLang="zh-CN" sz="2400" dirty="0"/>
              <a:t>DELETE 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6223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2255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5.3.2.6 Cypher</a:t>
            </a:r>
            <a:r>
              <a:rPr lang="zh-CN" altLang="en-US" sz="28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0833"/>
            <a:ext cx="10515600" cy="6297168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5.3.2.6-2 </a:t>
            </a:r>
            <a:r>
              <a:rPr lang="zh-CN" altLang="en-US" sz="2400" b="1" dirty="0"/>
              <a:t>图内容更新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）添加标签</a:t>
            </a:r>
            <a:endParaRPr lang="en-US" altLang="zh-CN" sz="2400" dirty="0"/>
          </a:p>
          <a:p>
            <a:r>
              <a:rPr lang="zh-CN" altLang="en-US" sz="2400" dirty="0"/>
              <a:t>基本思路：通过</a:t>
            </a:r>
            <a:r>
              <a:rPr lang="en-US" altLang="zh-CN" sz="2400" dirty="0"/>
              <a:t>MATCH</a:t>
            </a:r>
            <a:r>
              <a:rPr lang="zh-CN" altLang="en-US" sz="2400" dirty="0"/>
              <a:t>找到对应的顶点或边，</a:t>
            </a:r>
            <a:r>
              <a:rPr lang="zh-CN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</a:rPr>
              <a:t>SET</a:t>
            </a:r>
            <a:r>
              <a:rPr lang="zh-CN" altLang="en-US" sz="2400" dirty="0">
                <a:solidFill>
                  <a:srgbClr val="FF0000"/>
                </a:solidFill>
              </a:rPr>
              <a:t>命令</a:t>
            </a:r>
            <a:r>
              <a:rPr lang="zh-CN" altLang="en-US" sz="2400" dirty="0"/>
              <a:t>添加标签。</a:t>
            </a:r>
            <a:endParaRPr lang="en-US" altLang="zh-CN" sz="2400" dirty="0"/>
          </a:p>
          <a:p>
            <a:r>
              <a:rPr lang="zh-CN" altLang="en-US" sz="2400" dirty="0"/>
              <a:t>例：为姓名为‘张三’的演员兼导演顶点添加‘编剧’标签。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SET </a:t>
            </a:r>
            <a:r>
              <a:rPr lang="en-US" altLang="zh-CN" sz="2400" dirty="0"/>
              <a:t>n:</a:t>
            </a:r>
            <a:r>
              <a:rPr lang="zh-CN" altLang="en-US" sz="2400" dirty="0"/>
              <a:t>编剧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）删除标签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</a:rPr>
              <a:t>REMOVE</a:t>
            </a:r>
            <a:r>
              <a:rPr lang="zh-CN" altLang="en-US" sz="2400" dirty="0">
                <a:solidFill>
                  <a:srgbClr val="FF0000"/>
                </a:solidFill>
              </a:rPr>
              <a:t>命令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例：删除上述例子中的编剧标签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REMOVE</a:t>
            </a:r>
            <a:r>
              <a:rPr lang="en-US" altLang="zh-CN" sz="2400" dirty="0"/>
              <a:t> n:</a:t>
            </a:r>
            <a:r>
              <a:rPr lang="zh-CN" altLang="en-US" sz="2400" dirty="0"/>
              <a:t>编剧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8382000" y="5522912"/>
            <a:ext cx="1600200" cy="1016000"/>
          </a:xfrm>
          <a:prstGeom prst="wedgeRoundRectCallout">
            <a:avLst>
              <a:gd name="adj1" fmla="val -81944"/>
              <a:gd name="adj2" fmla="val -34930"/>
              <a:gd name="adj3" fmla="val 16667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标签是直接增、删</a:t>
            </a:r>
          </a:p>
        </p:txBody>
      </p:sp>
    </p:spTree>
    <p:extLst>
      <p:ext uri="{BB962C8B-B14F-4D97-AF65-F5344CB8AC3E}">
        <p14:creationId xmlns:p14="http://schemas.microsoft.com/office/powerpoint/2010/main" val="14670177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2255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5.3.2.6 Cypher</a:t>
            </a:r>
            <a:r>
              <a:rPr lang="zh-CN" altLang="en-US" sz="24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0833"/>
            <a:ext cx="10515600" cy="629716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b="1" dirty="0"/>
              <a:t>5.3.2.6-2 </a:t>
            </a:r>
            <a:r>
              <a:rPr lang="zh-CN" altLang="en-US" sz="2400" b="1" dirty="0"/>
              <a:t>图内容更新（续）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）添加属性</a:t>
            </a:r>
            <a:endParaRPr lang="en-US" altLang="zh-CN" sz="2400" dirty="0"/>
          </a:p>
          <a:p>
            <a:r>
              <a:rPr lang="zh-CN" altLang="en-US" sz="2400" dirty="0"/>
              <a:t>例：为姓名为‘张三’的演员兼导演顶点添加国籍和出生年月属性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SET </a:t>
            </a:r>
            <a:r>
              <a:rPr lang="en-US" altLang="zh-CN" sz="2400" dirty="0"/>
              <a:t>n.</a:t>
            </a:r>
            <a:r>
              <a:rPr lang="zh-CN" altLang="en-US" sz="2400" dirty="0"/>
              <a:t>国籍</a:t>
            </a:r>
            <a:r>
              <a:rPr lang="en-US" altLang="zh-CN" sz="2400" dirty="0"/>
              <a:t>=</a:t>
            </a:r>
            <a:r>
              <a:rPr lang="zh-CN" altLang="en-US" sz="2400" dirty="0"/>
              <a:t>‘中国’</a:t>
            </a:r>
            <a:r>
              <a:rPr lang="en-US" altLang="zh-CN" sz="2400" dirty="0"/>
              <a:t>,</a:t>
            </a:r>
            <a:r>
              <a:rPr lang="zh-CN" altLang="en-US" sz="2400" dirty="0"/>
              <a:t>出生年月</a:t>
            </a:r>
            <a:r>
              <a:rPr lang="en-US" altLang="zh-CN" sz="2400" dirty="0"/>
              <a:t>=</a:t>
            </a:r>
            <a:r>
              <a:rPr lang="zh-CN" altLang="en-US" sz="2400" dirty="0"/>
              <a:t>‘</a:t>
            </a:r>
            <a:r>
              <a:rPr lang="en-US" altLang="zh-CN" sz="2400" dirty="0"/>
              <a:t>1962-6-22</a:t>
            </a:r>
            <a:r>
              <a:rPr lang="zh-CN" altLang="en-US" sz="2400" dirty="0"/>
              <a:t>’</a:t>
            </a:r>
            <a:endParaRPr lang="en-US" altLang="zh-CN" sz="2400" dirty="0"/>
          </a:p>
          <a:p>
            <a:r>
              <a:rPr lang="zh-CN" altLang="en-US" sz="2400" dirty="0"/>
              <a:t>例：将上述例子中顶点的</a:t>
            </a:r>
            <a:r>
              <a:rPr lang="zh-CN" altLang="en-US" sz="2400" dirty="0">
                <a:solidFill>
                  <a:srgbClr val="FF0000"/>
                </a:solidFill>
              </a:rPr>
              <a:t>所有原属性删除，并添加新属性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SET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n={</a:t>
            </a:r>
            <a:r>
              <a:rPr lang="zh-CN" altLang="en-US" sz="2400" dirty="0"/>
              <a:t>国籍</a:t>
            </a:r>
            <a:r>
              <a:rPr lang="en-US" altLang="zh-CN" sz="2400" dirty="0"/>
              <a:t>=</a:t>
            </a:r>
            <a:r>
              <a:rPr lang="zh-CN" altLang="en-US" sz="2400" dirty="0"/>
              <a:t>‘中国’</a:t>
            </a:r>
            <a:r>
              <a:rPr lang="en-US" altLang="zh-CN" sz="2400" dirty="0"/>
              <a:t>,</a:t>
            </a:r>
            <a:r>
              <a:rPr lang="zh-CN" altLang="en-US" sz="2400" dirty="0"/>
              <a:t>出生年月</a:t>
            </a:r>
            <a:r>
              <a:rPr lang="en-US" altLang="zh-CN" sz="2400" dirty="0"/>
              <a:t>=</a:t>
            </a:r>
            <a:r>
              <a:rPr lang="zh-CN" altLang="en-US" sz="2400" dirty="0"/>
              <a:t>‘</a:t>
            </a:r>
            <a:r>
              <a:rPr lang="en-US" altLang="zh-CN" sz="2400" dirty="0"/>
              <a:t>1962-6-22</a:t>
            </a:r>
            <a:r>
              <a:rPr lang="zh-CN" altLang="en-US" sz="2400" dirty="0"/>
              <a:t>’</a:t>
            </a:r>
            <a:r>
              <a:rPr lang="en-US" altLang="zh-CN" sz="2400" dirty="0">
                <a:solidFill>
                  <a:srgbClr val="FF0000"/>
                </a:solidFill>
              </a:rPr>
              <a:t>}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）删除属性</a:t>
            </a:r>
            <a:endParaRPr lang="en-US" altLang="zh-CN" sz="2400" dirty="0"/>
          </a:p>
          <a:p>
            <a:r>
              <a:rPr lang="zh-CN" altLang="en-US" sz="2400" dirty="0"/>
              <a:t>例：删除上述例子中顶点的所有属性         </a:t>
            </a:r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/>
              <a:t>                                                               </a:t>
            </a:r>
            <a:r>
              <a:rPr lang="en-US" altLang="zh-CN" sz="2400" dirty="0">
                <a:solidFill>
                  <a:srgbClr val="FF0000"/>
                </a:solidFill>
              </a:rPr>
              <a:t>SET n={ }</a:t>
            </a:r>
          </a:p>
          <a:p>
            <a:r>
              <a:rPr lang="zh-CN" altLang="en-US" sz="2400" dirty="0"/>
              <a:t>例：删除上述例子中顶点的国籍属性      </a:t>
            </a:r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/>
              <a:t>                                                             </a:t>
            </a:r>
            <a:r>
              <a:rPr lang="en-US" altLang="zh-CN" sz="2400" dirty="0">
                <a:solidFill>
                  <a:srgbClr val="FF0000"/>
                </a:solidFill>
              </a:rPr>
              <a:t>SET </a:t>
            </a:r>
            <a:r>
              <a:rPr lang="en-US" altLang="zh-CN" sz="2400" dirty="0"/>
              <a:t>n.</a:t>
            </a:r>
            <a:r>
              <a:rPr lang="zh-CN" altLang="en-US" sz="2400" dirty="0"/>
              <a:t>国籍</a:t>
            </a:r>
            <a:r>
              <a:rPr lang="en-US" altLang="zh-CN" sz="2400" dirty="0">
                <a:solidFill>
                  <a:srgbClr val="FF0000"/>
                </a:solidFill>
              </a:rPr>
              <a:t>=NULL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8991600" y="2303890"/>
            <a:ext cx="2362200" cy="1137809"/>
          </a:xfrm>
          <a:prstGeom prst="wedgeRoundRectCallout">
            <a:avLst>
              <a:gd name="adj1" fmla="val -102912"/>
              <a:gd name="adj2" fmla="val 78920"/>
              <a:gd name="adj3" fmla="val 16667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加花括弧表示重置属性定义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8864600" y="6101144"/>
            <a:ext cx="3200400" cy="756856"/>
          </a:xfrm>
          <a:prstGeom prst="wedgeRoundRectCallout">
            <a:avLst>
              <a:gd name="adj1" fmla="val -56038"/>
              <a:gd name="adj2" fmla="val -45051"/>
              <a:gd name="adj3" fmla="val 16667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花括弧为空、设为空值都是删除属性</a:t>
            </a:r>
          </a:p>
        </p:txBody>
      </p:sp>
    </p:spTree>
    <p:extLst>
      <p:ext uri="{BB962C8B-B14F-4D97-AF65-F5344CB8AC3E}">
        <p14:creationId xmlns:p14="http://schemas.microsoft.com/office/powerpoint/2010/main" val="14566407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5.3.3  Gremlin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4815793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       Gremlin</a:t>
            </a:r>
            <a:r>
              <a:rPr lang="zh-CN" altLang="en-US" sz="2400" dirty="0"/>
              <a:t>是</a:t>
            </a:r>
            <a:r>
              <a:rPr lang="en-US" altLang="zh-CN" sz="2400" dirty="0"/>
              <a:t>Apache TinkerPop</a:t>
            </a:r>
            <a:r>
              <a:rPr lang="zh-CN" altLang="en-US" sz="2400" dirty="0"/>
              <a:t> 框架下的</a:t>
            </a:r>
            <a:r>
              <a:rPr lang="zh-CN" altLang="en-US" sz="2400" b="1" dirty="0"/>
              <a:t>图遍历</a:t>
            </a:r>
            <a:r>
              <a:rPr lang="zh-CN" altLang="en-US" sz="2400" dirty="0"/>
              <a:t>语言，是一种</a:t>
            </a:r>
            <a:r>
              <a:rPr lang="zh-CN" altLang="en-US" sz="2400" dirty="0">
                <a:solidFill>
                  <a:srgbClr val="FF0000"/>
                </a:solidFill>
              </a:rPr>
              <a:t>函数式</a:t>
            </a:r>
            <a:r>
              <a:rPr lang="zh-CN" altLang="en-US" sz="2400" dirty="0"/>
              <a:t>数据流语言，使用简洁的方式表述复杂的属性图（</a:t>
            </a:r>
            <a:r>
              <a:rPr lang="en-US" altLang="zh-CN" sz="2400" dirty="0"/>
              <a:t>property graph</a:t>
            </a:r>
            <a:r>
              <a:rPr lang="zh-CN" altLang="en-US" sz="2400" dirty="0"/>
              <a:t>）遍历或查询。每个</a:t>
            </a:r>
            <a:r>
              <a:rPr lang="en-US" altLang="zh-CN" sz="2400" dirty="0"/>
              <a:t>Gremlin</a:t>
            </a:r>
            <a:r>
              <a:rPr lang="zh-CN" altLang="en-US" sz="2400" dirty="0"/>
              <a:t>遍历由</a:t>
            </a:r>
            <a:r>
              <a:rPr lang="zh-CN" altLang="en-US" sz="2400" dirty="0">
                <a:solidFill>
                  <a:srgbClr val="FF0000"/>
                </a:solidFill>
              </a:rPr>
              <a:t>一系列步骤</a:t>
            </a:r>
            <a:r>
              <a:rPr lang="zh-CN" altLang="en-US" sz="2400" dirty="0"/>
              <a:t>（可能有嵌套）组成，每一步都在数据流（</a:t>
            </a:r>
            <a:r>
              <a:rPr lang="en-US" altLang="zh-CN" sz="2400" dirty="0"/>
              <a:t>data stream</a:t>
            </a:r>
            <a:r>
              <a:rPr lang="zh-CN" altLang="en-US" sz="2400" dirty="0"/>
              <a:t>）上执行一个原子操作。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Gremlin</a:t>
            </a:r>
            <a:r>
              <a:rPr lang="zh-CN" altLang="en-US" sz="2400" dirty="0"/>
              <a:t>包括三个基本的操作：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map-step</a:t>
            </a:r>
            <a:r>
              <a:rPr lang="zh-CN" altLang="en-US" sz="2400" dirty="0"/>
              <a:t>：对数据流中的对象进行</a:t>
            </a:r>
            <a:r>
              <a:rPr lang="zh-CN" altLang="en-US" sz="2400" dirty="0">
                <a:solidFill>
                  <a:srgbClr val="FF0000"/>
                </a:solidFill>
              </a:rPr>
              <a:t>转换</a:t>
            </a:r>
            <a:r>
              <a:rPr lang="zh-CN" altLang="en-US" sz="2400" dirty="0"/>
              <a:t>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filter-step</a:t>
            </a:r>
            <a:r>
              <a:rPr lang="zh-CN" altLang="en-US" sz="2400" dirty="0"/>
              <a:t>：对数据流中的对象就行</a:t>
            </a:r>
            <a:r>
              <a:rPr lang="zh-CN" altLang="en-US" sz="2400" dirty="0">
                <a:solidFill>
                  <a:srgbClr val="FF0000"/>
                </a:solidFill>
              </a:rPr>
              <a:t>过滤</a:t>
            </a:r>
            <a:r>
              <a:rPr lang="zh-CN" altLang="en-US" sz="2400" dirty="0"/>
              <a:t>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sideEffect-step</a:t>
            </a:r>
            <a:r>
              <a:rPr lang="zh-CN" altLang="en-US" sz="2400" dirty="0"/>
              <a:t>：对数据流进行</a:t>
            </a:r>
            <a:r>
              <a:rPr lang="zh-CN" altLang="en-US" sz="2400" dirty="0">
                <a:solidFill>
                  <a:srgbClr val="FF0000"/>
                </a:solidFill>
              </a:rPr>
              <a:t>计算统计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8143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920336"/>
          </a:xfrm>
        </p:spPr>
        <p:txBody>
          <a:bodyPr/>
          <a:lstStyle/>
          <a:p>
            <a:r>
              <a:rPr lang="en-US" altLang="zh-CN" dirty="0"/>
              <a:t>5.3.3  Gremin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0661"/>
            <a:ext cx="10515600" cy="58773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例：查找</a:t>
            </a:r>
            <a:r>
              <a:rPr lang="en-US" altLang="zh-CN" sz="2400" dirty="0"/>
              <a:t>Gremlin</a:t>
            </a:r>
            <a:r>
              <a:rPr lang="zh-CN" altLang="en-US" sz="2400" dirty="0"/>
              <a:t>朋友的朋友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  g.V().has("name","gremlin").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  out("knows").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  out("knows").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  values("name")</a:t>
            </a:r>
          </a:p>
          <a:p>
            <a:pPr>
              <a:lnSpc>
                <a:spcPct val="100000"/>
              </a:lnSpc>
            </a:pPr>
            <a:r>
              <a:rPr lang="zh-CN" altLang="en-US" sz="2400" dirty="0"/>
              <a:t>例：查找那些仅由两个朋友共同创建的项目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  g.V().</a:t>
            </a:r>
            <a:r>
              <a:rPr lang="en-US" altLang="zh-CN" sz="2400" dirty="0">
                <a:solidFill>
                  <a:srgbClr val="FF0000"/>
                </a:solidFill>
              </a:rPr>
              <a:t>match(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as("a").out("knows").as("b"),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as("a").out("created").as("c"),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as("b").out("created").as("c"),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as("c").in("created").count().is(2))</a:t>
            </a:r>
            <a:r>
              <a:rPr lang="en-US" altLang="zh-CN" sz="2400" dirty="0"/>
              <a:t>.select("c").by("name")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11040" y="6488668"/>
            <a:ext cx="715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https://blog.csdn.net/weixin_30897079/article/details/97836108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6A79B498-028D-402B-BB5B-45B16C5C3501}"/>
              </a:ext>
            </a:extLst>
          </p:cNvPr>
          <p:cNvSpPr/>
          <p:nvPr/>
        </p:nvSpPr>
        <p:spPr>
          <a:xfrm>
            <a:off x="6234545" y="4137891"/>
            <a:ext cx="2225964" cy="612648"/>
          </a:xfrm>
          <a:prstGeom prst="wedgeRoundRectCallout">
            <a:avLst>
              <a:gd name="adj1" fmla="val -74108"/>
              <a:gd name="adj2" fmla="val 4440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多条件组合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525D3D43-AFC2-45F3-B142-413DB4A9B5FC}"/>
              </a:ext>
            </a:extLst>
          </p:cNvPr>
          <p:cNvSpPr/>
          <p:nvPr/>
        </p:nvSpPr>
        <p:spPr>
          <a:xfrm>
            <a:off x="5600191" y="1642161"/>
            <a:ext cx="2489201" cy="612648"/>
          </a:xfrm>
          <a:prstGeom prst="wedgeRoundRectCallout">
            <a:avLst>
              <a:gd name="adj1" fmla="val -74108"/>
              <a:gd name="adj2" fmla="val 4440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多条件步骤序列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4898571" y="1894114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2808515" y="2373089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830283" y="2895606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4855029" y="4887687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96543" y="5344886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5072741" y="5845632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25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300" y="749300"/>
            <a:ext cx="11823700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/>
              <a:t>&lt;?xml version=“1.0”?&gt;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&lt;RDF xmlns=http://</a:t>
            </a:r>
            <a:r>
              <a:rPr lang="en-US" altLang="zh-CN" sz="1400" dirty="0"/>
              <a:t>www.w3.org/1999/02/22-rdf-syntax-ns#xmlna:</a:t>
            </a:r>
            <a:r>
              <a:rPr lang="en-US" altLang="zh-CN" sz="1800" dirty="0"/>
              <a:t>DC=http://purl.org/metadata/dublin-core#&gt;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Description</a:t>
            </a:r>
            <a:r>
              <a:rPr lang="en-US" altLang="zh-CN" sz="1800" dirty="0"/>
              <a:t> about=</a:t>
            </a:r>
            <a:r>
              <a:rPr lang="en-US" altLang="zh-CN" sz="1800" dirty="0">
                <a:solidFill>
                  <a:srgbClr val="FF0000"/>
                </a:solidFill>
              </a:rPr>
              <a:t>http://www.dlib.org/dlib/may98/miller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DC:title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    An introduction to the Resource Description Framework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</a:t>
            </a:r>
            <a:r>
              <a:rPr lang="en-US" altLang="zh-CN" sz="1800" dirty="0">
                <a:solidFill>
                  <a:srgbClr val="FF0000"/>
                </a:solidFill>
              </a:rPr>
              <a:t>&lt;/DC:title</a:t>
            </a:r>
            <a:r>
              <a:rPr lang="en-US" altLang="zh-CN" sz="1800" dirty="0"/>
              <a:t>&gt;</a:t>
            </a:r>
          </a:p>
          <a:p>
            <a:pPr>
              <a:lnSpc>
                <a:spcPct val="100000"/>
              </a:lnSpc>
            </a:pPr>
            <a:endParaRPr lang="zh-CN" altLang="zh-CN" sz="9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DC:creator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    Eric Miller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/DC:creator</a:t>
            </a:r>
            <a:r>
              <a:rPr lang="en-US" altLang="zh-CN" sz="1800" dirty="0"/>
              <a:t>&gt;</a:t>
            </a:r>
          </a:p>
          <a:p>
            <a:pPr>
              <a:lnSpc>
                <a:spcPct val="100000"/>
              </a:lnSpc>
            </a:pPr>
            <a:endParaRPr lang="zh-CN" altLang="zh-CN" sz="9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DC:date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    1998-0501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/DC:date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/Description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&lt;/RDF&gt;</a:t>
            </a:r>
            <a:endParaRPr lang="zh-CN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>
          <a:xfrm>
            <a:off x="9669294" y="1731523"/>
            <a:ext cx="1945532" cy="612648"/>
          </a:xfrm>
          <a:prstGeom prst="wedgeRoundRectCallout">
            <a:avLst>
              <a:gd name="adj1" fmla="val -147620"/>
              <a:gd name="adj2" fmla="val -454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资源的</a:t>
            </a:r>
            <a:r>
              <a:rPr lang="en-US" altLang="zh-CN" sz="2400" dirty="0"/>
              <a:t>URI</a:t>
            </a:r>
            <a:endParaRPr lang="zh-CN" altLang="en-US" sz="2400" dirty="0"/>
          </a:p>
        </p:txBody>
      </p:sp>
      <p:sp>
        <p:nvSpPr>
          <p:cNvPr id="6" name="圆角矩形标注 5"/>
          <p:cNvSpPr/>
          <p:nvPr/>
        </p:nvSpPr>
        <p:spPr>
          <a:xfrm>
            <a:off x="7334655" y="423863"/>
            <a:ext cx="3871609" cy="612648"/>
          </a:xfrm>
          <a:prstGeom prst="wedgeRoundRectCallout">
            <a:avLst>
              <a:gd name="adj1" fmla="val -94339"/>
              <a:gd name="adj2" fmla="val 68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两个名称空间</a:t>
            </a:r>
            <a:r>
              <a:rPr lang="en-US" altLang="zh-CN" sz="2400" dirty="0"/>
              <a:t>namespace</a:t>
            </a:r>
            <a:endParaRPr lang="zh-CN" altLang="en-US" sz="2400" dirty="0"/>
          </a:p>
        </p:txBody>
      </p:sp>
      <p:sp>
        <p:nvSpPr>
          <p:cNvPr id="7" name="圆角矩形标注 6"/>
          <p:cNvSpPr/>
          <p:nvPr/>
        </p:nvSpPr>
        <p:spPr>
          <a:xfrm>
            <a:off x="4549302" y="2929127"/>
            <a:ext cx="1696516" cy="1890846"/>
          </a:xfrm>
          <a:prstGeom prst="wedgeRoundRectCallout">
            <a:avLst>
              <a:gd name="adj1" fmla="val -113178"/>
              <a:gd name="adj2" fmla="val -52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三个属性：</a:t>
            </a:r>
            <a:endParaRPr lang="en-US" altLang="zh-CN" sz="2400" dirty="0"/>
          </a:p>
          <a:p>
            <a:r>
              <a:rPr lang="en-US" altLang="zh-CN" sz="2400" dirty="0"/>
              <a:t>title</a:t>
            </a:r>
            <a:r>
              <a:rPr lang="zh-CN" altLang="en-US" sz="2400" dirty="0"/>
              <a:t>、</a:t>
            </a:r>
            <a:endParaRPr lang="en-US" altLang="zh-CN" sz="2400" dirty="0"/>
          </a:p>
          <a:p>
            <a:r>
              <a:rPr lang="en-US" altLang="zh-CN" sz="2400" dirty="0"/>
              <a:t>creator</a:t>
            </a:r>
            <a:r>
              <a:rPr lang="zh-CN" altLang="en-US" sz="2400" dirty="0"/>
              <a:t>、</a:t>
            </a:r>
            <a:endParaRPr lang="en-US" altLang="zh-CN" sz="2400" dirty="0"/>
          </a:p>
          <a:p>
            <a:r>
              <a:rPr lang="en-US" altLang="zh-CN" sz="2400" dirty="0"/>
              <a:t>date</a:t>
            </a:r>
            <a:endParaRPr lang="zh-CN" altLang="en-US" sz="2400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D4B3EE3-C2E1-49D6-93DB-5A5ED549DC57}"/>
              </a:ext>
            </a:extLst>
          </p:cNvPr>
          <p:cNvSpPr/>
          <p:nvPr/>
        </p:nvSpPr>
        <p:spPr>
          <a:xfrm>
            <a:off x="1317356" y="1503336"/>
            <a:ext cx="1239864" cy="77491"/>
          </a:xfrm>
          <a:custGeom>
            <a:avLst/>
            <a:gdLst>
              <a:gd name="connsiteX0" fmla="*/ 0 w 1239864"/>
              <a:gd name="connsiteY0" fmla="*/ 0 h 77491"/>
              <a:gd name="connsiteX1" fmla="*/ 30997 w 1239864"/>
              <a:gd name="connsiteY1" fmla="*/ 38745 h 77491"/>
              <a:gd name="connsiteX2" fmla="*/ 54244 w 1239864"/>
              <a:gd name="connsiteY2" fmla="*/ 46495 h 77491"/>
              <a:gd name="connsiteX3" fmla="*/ 92990 w 1239864"/>
              <a:gd name="connsiteY3" fmla="*/ 54244 h 77491"/>
              <a:gd name="connsiteX4" fmla="*/ 123986 w 1239864"/>
              <a:gd name="connsiteY4" fmla="*/ 61993 h 77491"/>
              <a:gd name="connsiteX5" fmla="*/ 333213 w 1239864"/>
              <a:gd name="connsiteY5" fmla="*/ 54244 h 77491"/>
              <a:gd name="connsiteX6" fmla="*/ 379708 w 1239864"/>
              <a:gd name="connsiteY6" fmla="*/ 38745 h 77491"/>
              <a:gd name="connsiteX7" fmla="*/ 449451 w 1239864"/>
              <a:gd name="connsiteY7" fmla="*/ 23247 h 77491"/>
              <a:gd name="connsiteX8" fmla="*/ 581186 w 1239864"/>
              <a:gd name="connsiteY8" fmla="*/ 30996 h 77491"/>
              <a:gd name="connsiteX9" fmla="*/ 604434 w 1239864"/>
              <a:gd name="connsiteY9" fmla="*/ 38745 h 77491"/>
              <a:gd name="connsiteX10" fmla="*/ 619932 w 1239864"/>
              <a:gd name="connsiteY10" fmla="*/ 54244 h 77491"/>
              <a:gd name="connsiteX11" fmla="*/ 643180 w 1239864"/>
              <a:gd name="connsiteY11" fmla="*/ 61993 h 77491"/>
              <a:gd name="connsiteX12" fmla="*/ 705173 w 1239864"/>
              <a:gd name="connsiteY12" fmla="*/ 77491 h 77491"/>
              <a:gd name="connsiteX13" fmla="*/ 945397 w 1239864"/>
              <a:gd name="connsiteY13" fmla="*/ 69742 h 77491"/>
              <a:gd name="connsiteX14" fmla="*/ 1030637 w 1239864"/>
              <a:gd name="connsiteY14" fmla="*/ 54244 h 77491"/>
              <a:gd name="connsiteX15" fmla="*/ 1170122 w 1239864"/>
              <a:gd name="connsiteY15" fmla="*/ 46495 h 77491"/>
              <a:gd name="connsiteX16" fmla="*/ 1201119 w 1239864"/>
              <a:gd name="connsiteY16" fmla="*/ 38745 h 77491"/>
              <a:gd name="connsiteX17" fmla="*/ 1239864 w 1239864"/>
              <a:gd name="connsiteY17" fmla="*/ 23247 h 7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9864" h="77491">
                <a:moveTo>
                  <a:pt x="0" y="0"/>
                </a:moveTo>
                <a:cubicBezTo>
                  <a:pt x="10332" y="12915"/>
                  <a:pt x="18439" y="27981"/>
                  <a:pt x="30997" y="38745"/>
                </a:cubicBezTo>
                <a:cubicBezTo>
                  <a:pt x="37199" y="44061"/>
                  <a:pt x="46320" y="44514"/>
                  <a:pt x="54244" y="46495"/>
                </a:cubicBezTo>
                <a:cubicBezTo>
                  <a:pt x="67022" y="49690"/>
                  <a:pt x="80133" y="51387"/>
                  <a:pt x="92990" y="54244"/>
                </a:cubicBezTo>
                <a:cubicBezTo>
                  <a:pt x="103386" y="56554"/>
                  <a:pt x="113654" y="59410"/>
                  <a:pt x="123986" y="61993"/>
                </a:cubicBezTo>
                <a:cubicBezTo>
                  <a:pt x="193728" y="59410"/>
                  <a:pt x="263709" y="60563"/>
                  <a:pt x="333213" y="54244"/>
                </a:cubicBezTo>
                <a:cubicBezTo>
                  <a:pt x="349483" y="52765"/>
                  <a:pt x="363688" y="41949"/>
                  <a:pt x="379708" y="38745"/>
                </a:cubicBezTo>
                <a:cubicBezTo>
                  <a:pt x="428897" y="28907"/>
                  <a:pt x="405676" y="34190"/>
                  <a:pt x="449451" y="23247"/>
                </a:cubicBezTo>
                <a:cubicBezTo>
                  <a:pt x="493363" y="25830"/>
                  <a:pt x="537417" y="26619"/>
                  <a:pt x="581186" y="30996"/>
                </a:cubicBezTo>
                <a:cubicBezTo>
                  <a:pt x="589314" y="31809"/>
                  <a:pt x="597430" y="34542"/>
                  <a:pt x="604434" y="38745"/>
                </a:cubicBezTo>
                <a:cubicBezTo>
                  <a:pt x="610699" y="42504"/>
                  <a:pt x="613667" y="50485"/>
                  <a:pt x="619932" y="54244"/>
                </a:cubicBezTo>
                <a:cubicBezTo>
                  <a:pt x="626936" y="58447"/>
                  <a:pt x="635299" y="59844"/>
                  <a:pt x="643180" y="61993"/>
                </a:cubicBezTo>
                <a:cubicBezTo>
                  <a:pt x="663730" y="67597"/>
                  <a:pt x="705173" y="77491"/>
                  <a:pt x="705173" y="77491"/>
                </a:cubicBezTo>
                <a:cubicBezTo>
                  <a:pt x="785248" y="74908"/>
                  <a:pt x="865397" y="74066"/>
                  <a:pt x="945397" y="69742"/>
                </a:cubicBezTo>
                <a:cubicBezTo>
                  <a:pt x="1023220" y="65535"/>
                  <a:pt x="961112" y="60290"/>
                  <a:pt x="1030637" y="54244"/>
                </a:cubicBezTo>
                <a:cubicBezTo>
                  <a:pt x="1077029" y="50210"/>
                  <a:pt x="1123627" y="49078"/>
                  <a:pt x="1170122" y="46495"/>
                </a:cubicBezTo>
                <a:cubicBezTo>
                  <a:pt x="1180454" y="43912"/>
                  <a:pt x="1191147" y="42485"/>
                  <a:pt x="1201119" y="38745"/>
                </a:cubicBezTo>
                <a:cubicBezTo>
                  <a:pt x="1245526" y="22092"/>
                  <a:pt x="1218081" y="23247"/>
                  <a:pt x="1239864" y="2324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E7722B1-4EB5-4A88-BE8C-A5430633176A}"/>
              </a:ext>
            </a:extLst>
          </p:cNvPr>
          <p:cNvSpPr/>
          <p:nvPr/>
        </p:nvSpPr>
        <p:spPr>
          <a:xfrm>
            <a:off x="6630707" y="1524003"/>
            <a:ext cx="1239864" cy="77491"/>
          </a:xfrm>
          <a:custGeom>
            <a:avLst/>
            <a:gdLst>
              <a:gd name="connsiteX0" fmla="*/ 0 w 1239864"/>
              <a:gd name="connsiteY0" fmla="*/ 0 h 77491"/>
              <a:gd name="connsiteX1" fmla="*/ 30997 w 1239864"/>
              <a:gd name="connsiteY1" fmla="*/ 38745 h 77491"/>
              <a:gd name="connsiteX2" fmla="*/ 54244 w 1239864"/>
              <a:gd name="connsiteY2" fmla="*/ 46495 h 77491"/>
              <a:gd name="connsiteX3" fmla="*/ 92990 w 1239864"/>
              <a:gd name="connsiteY3" fmla="*/ 54244 h 77491"/>
              <a:gd name="connsiteX4" fmla="*/ 123986 w 1239864"/>
              <a:gd name="connsiteY4" fmla="*/ 61993 h 77491"/>
              <a:gd name="connsiteX5" fmla="*/ 333213 w 1239864"/>
              <a:gd name="connsiteY5" fmla="*/ 54244 h 77491"/>
              <a:gd name="connsiteX6" fmla="*/ 379708 w 1239864"/>
              <a:gd name="connsiteY6" fmla="*/ 38745 h 77491"/>
              <a:gd name="connsiteX7" fmla="*/ 449451 w 1239864"/>
              <a:gd name="connsiteY7" fmla="*/ 23247 h 77491"/>
              <a:gd name="connsiteX8" fmla="*/ 581186 w 1239864"/>
              <a:gd name="connsiteY8" fmla="*/ 30996 h 77491"/>
              <a:gd name="connsiteX9" fmla="*/ 604434 w 1239864"/>
              <a:gd name="connsiteY9" fmla="*/ 38745 h 77491"/>
              <a:gd name="connsiteX10" fmla="*/ 619932 w 1239864"/>
              <a:gd name="connsiteY10" fmla="*/ 54244 h 77491"/>
              <a:gd name="connsiteX11" fmla="*/ 643180 w 1239864"/>
              <a:gd name="connsiteY11" fmla="*/ 61993 h 77491"/>
              <a:gd name="connsiteX12" fmla="*/ 705173 w 1239864"/>
              <a:gd name="connsiteY12" fmla="*/ 77491 h 77491"/>
              <a:gd name="connsiteX13" fmla="*/ 945397 w 1239864"/>
              <a:gd name="connsiteY13" fmla="*/ 69742 h 77491"/>
              <a:gd name="connsiteX14" fmla="*/ 1030637 w 1239864"/>
              <a:gd name="connsiteY14" fmla="*/ 54244 h 77491"/>
              <a:gd name="connsiteX15" fmla="*/ 1170122 w 1239864"/>
              <a:gd name="connsiteY15" fmla="*/ 46495 h 77491"/>
              <a:gd name="connsiteX16" fmla="*/ 1201119 w 1239864"/>
              <a:gd name="connsiteY16" fmla="*/ 38745 h 77491"/>
              <a:gd name="connsiteX17" fmla="*/ 1239864 w 1239864"/>
              <a:gd name="connsiteY17" fmla="*/ 23247 h 7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9864" h="77491">
                <a:moveTo>
                  <a:pt x="0" y="0"/>
                </a:moveTo>
                <a:cubicBezTo>
                  <a:pt x="10332" y="12915"/>
                  <a:pt x="18439" y="27981"/>
                  <a:pt x="30997" y="38745"/>
                </a:cubicBezTo>
                <a:cubicBezTo>
                  <a:pt x="37199" y="44061"/>
                  <a:pt x="46320" y="44514"/>
                  <a:pt x="54244" y="46495"/>
                </a:cubicBezTo>
                <a:cubicBezTo>
                  <a:pt x="67022" y="49690"/>
                  <a:pt x="80133" y="51387"/>
                  <a:pt x="92990" y="54244"/>
                </a:cubicBezTo>
                <a:cubicBezTo>
                  <a:pt x="103386" y="56554"/>
                  <a:pt x="113654" y="59410"/>
                  <a:pt x="123986" y="61993"/>
                </a:cubicBezTo>
                <a:cubicBezTo>
                  <a:pt x="193728" y="59410"/>
                  <a:pt x="263709" y="60563"/>
                  <a:pt x="333213" y="54244"/>
                </a:cubicBezTo>
                <a:cubicBezTo>
                  <a:pt x="349483" y="52765"/>
                  <a:pt x="363688" y="41949"/>
                  <a:pt x="379708" y="38745"/>
                </a:cubicBezTo>
                <a:cubicBezTo>
                  <a:pt x="428897" y="28907"/>
                  <a:pt x="405676" y="34190"/>
                  <a:pt x="449451" y="23247"/>
                </a:cubicBezTo>
                <a:cubicBezTo>
                  <a:pt x="493363" y="25830"/>
                  <a:pt x="537417" y="26619"/>
                  <a:pt x="581186" y="30996"/>
                </a:cubicBezTo>
                <a:cubicBezTo>
                  <a:pt x="589314" y="31809"/>
                  <a:pt x="597430" y="34542"/>
                  <a:pt x="604434" y="38745"/>
                </a:cubicBezTo>
                <a:cubicBezTo>
                  <a:pt x="610699" y="42504"/>
                  <a:pt x="613667" y="50485"/>
                  <a:pt x="619932" y="54244"/>
                </a:cubicBezTo>
                <a:cubicBezTo>
                  <a:pt x="626936" y="58447"/>
                  <a:pt x="635299" y="59844"/>
                  <a:pt x="643180" y="61993"/>
                </a:cubicBezTo>
                <a:cubicBezTo>
                  <a:pt x="663730" y="67597"/>
                  <a:pt x="705173" y="77491"/>
                  <a:pt x="705173" y="77491"/>
                </a:cubicBezTo>
                <a:cubicBezTo>
                  <a:pt x="785248" y="74908"/>
                  <a:pt x="865397" y="74066"/>
                  <a:pt x="945397" y="69742"/>
                </a:cubicBezTo>
                <a:cubicBezTo>
                  <a:pt x="1023220" y="65535"/>
                  <a:pt x="961112" y="60290"/>
                  <a:pt x="1030637" y="54244"/>
                </a:cubicBezTo>
                <a:cubicBezTo>
                  <a:pt x="1077029" y="50210"/>
                  <a:pt x="1123627" y="49078"/>
                  <a:pt x="1170122" y="46495"/>
                </a:cubicBezTo>
                <a:cubicBezTo>
                  <a:pt x="1180454" y="43912"/>
                  <a:pt x="1191147" y="42485"/>
                  <a:pt x="1201119" y="38745"/>
                </a:cubicBezTo>
                <a:cubicBezTo>
                  <a:pt x="1245526" y="22092"/>
                  <a:pt x="1218081" y="23247"/>
                  <a:pt x="1239864" y="2324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24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 Neo4j</a:t>
            </a:r>
            <a:r>
              <a:rPr lang="zh-CN" altLang="en-US" dirty="0"/>
              <a:t>图数据库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5.4.1 Neo4j</a:t>
            </a:r>
            <a:r>
              <a:rPr lang="zh-CN" altLang="en-US" sz="2400" b="1" dirty="0"/>
              <a:t>概述</a:t>
            </a:r>
            <a:endParaRPr lang="en-US" altLang="zh-CN" sz="2400" b="1" dirty="0"/>
          </a:p>
          <a:p>
            <a:r>
              <a:rPr lang="en-US" altLang="zh-CN" sz="2400" dirty="0"/>
              <a:t>       Neo4j</a:t>
            </a:r>
            <a:r>
              <a:rPr lang="zh-CN" altLang="en-US" sz="2400" dirty="0"/>
              <a:t>是一个较受欢迎的、高性能</a:t>
            </a:r>
            <a:r>
              <a:rPr lang="en-US" altLang="zh-CN" sz="2400" dirty="0"/>
              <a:t>NoSQL</a:t>
            </a:r>
            <a:r>
              <a:rPr lang="zh-CN" altLang="en-US" sz="2400" dirty="0"/>
              <a:t>图形数据库，部署一个</a:t>
            </a:r>
            <a:r>
              <a:rPr lang="en-US" altLang="zh-CN" sz="2400" dirty="0"/>
              <a:t>Neo4j</a:t>
            </a:r>
            <a:r>
              <a:rPr lang="zh-CN" altLang="en-US" sz="2400" dirty="0"/>
              <a:t>服务器便可以承载</a:t>
            </a:r>
            <a:r>
              <a:rPr lang="zh-CN" altLang="en-US" sz="2400" dirty="0">
                <a:solidFill>
                  <a:srgbClr val="FF0000"/>
                </a:solidFill>
              </a:rPr>
              <a:t>上亿级</a:t>
            </a:r>
            <a:r>
              <a:rPr lang="zh-CN" altLang="en-US" sz="2400" dirty="0"/>
              <a:t>的节点和关系。</a:t>
            </a:r>
            <a:r>
              <a:rPr lang="en-US" altLang="zh-CN" sz="2400" dirty="0"/>
              <a:t>Neo4j</a:t>
            </a:r>
            <a:r>
              <a:rPr lang="zh-CN" altLang="en-US" sz="2400" dirty="0"/>
              <a:t>具有如下特征：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采用</a:t>
            </a:r>
            <a:r>
              <a:rPr lang="zh-CN" altLang="en-US" sz="2400" dirty="0">
                <a:solidFill>
                  <a:srgbClr val="FF0000"/>
                </a:solidFill>
              </a:rPr>
              <a:t>属性图</a:t>
            </a:r>
            <a:r>
              <a:rPr lang="zh-CN" altLang="en-US" sz="2400" dirty="0"/>
              <a:t>来组织、存储和管理数据；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具备完全的</a:t>
            </a:r>
            <a:r>
              <a:rPr lang="en-US" altLang="zh-CN" sz="2400" dirty="0">
                <a:solidFill>
                  <a:srgbClr val="FF0000"/>
                </a:solidFill>
              </a:rPr>
              <a:t>ACID</a:t>
            </a:r>
            <a:r>
              <a:rPr lang="zh-CN" altLang="en-US" sz="2400" dirty="0"/>
              <a:t>（原子性、一致性、隔离性、持久性）事务特性；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查询采用</a:t>
            </a:r>
            <a:r>
              <a:rPr lang="en-US" altLang="zh-CN" sz="2400" dirty="0"/>
              <a:t>Cypher</a:t>
            </a:r>
            <a:r>
              <a:rPr lang="zh-CN" altLang="en-US" sz="2400" dirty="0"/>
              <a:t>语言；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基于图模型的数据管理，使用 </a:t>
            </a:r>
            <a:r>
              <a:rPr lang="en-US" altLang="zh-CN" sz="2400" dirty="0"/>
              <a:t>Apache </a:t>
            </a:r>
            <a:r>
              <a:rPr lang="en-US" altLang="zh-CN" sz="2400" dirty="0">
                <a:solidFill>
                  <a:srgbClr val="FF0000"/>
                </a:solidFill>
              </a:rPr>
              <a:t>Lucence </a:t>
            </a:r>
            <a:r>
              <a:rPr lang="zh-CN" altLang="en-US" sz="2400" dirty="0">
                <a:solidFill>
                  <a:srgbClr val="FF0000"/>
                </a:solidFill>
              </a:rPr>
              <a:t>支持索引</a:t>
            </a:r>
            <a:r>
              <a:rPr lang="zh-CN" altLang="en-US" sz="2400" dirty="0"/>
              <a:t>，无需关系数据库作为底层存储支撑，图数据的查询性能较好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8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5.4.1 Neo4j</a:t>
            </a:r>
            <a:r>
              <a:rPr lang="zh-CN" altLang="en-US" sz="2800" b="1" dirty="0"/>
              <a:t>概述（续）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3298730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Neo4j </a:t>
            </a:r>
            <a:r>
              <a:rPr lang="zh-CN" altLang="en-US" sz="2400" b="1" dirty="0"/>
              <a:t>的优点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数据模型简单、有效；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易于连接的数据、半结构化数据；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查询语言比较人性化，可读性好，易于学习，不需要复杂的连接来检索连接的（ 或相关的）数据；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高效支持“检索 </a:t>
            </a:r>
            <a:r>
              <a:rPr lang="en-US" altLang="zh-CN" sz="2400" dirty="0"/>
              <a:t>/ </a:t>
            </a:r>
            <a:r>
              <a:rPr lang="zh-CN" altLang="en-US" sz="2400" dirty="0"/>
              <a:t>遍历 </a:t>
            </a:r>
            <a:r>
              <a:rPr lang="en-US" altLang="zh-CN" sz="2400" dirty="0"/>
              <a:t>/ </a:t>
            </a:r>
            <a:r>
              <a:rPr lang="zh-CN" altLang="en-US" sz="2400" dirty="0"/>
              <a:t>导航”更多的连接数据。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488668"/>
            <a:ext cx="6423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https://blog.csdn.net/zx711166/article/details/98722800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3589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0959"/>
            <a:ext cx="10515600" cy="598042"/>
          </a:xfrm>
        </p:spPr>
        <p:txBody>
          <a:bodyPr>
            <a:normAutofit/>
          </a:bodyPr>
          <a:lstStyle/>
          <a:p>
            <a:r>
              <a:rPr lang="en-US" altLang="zh-CN" b="1" dirty="0"/>
              <a:t>5.4.1 Neo4j</a:t>
            </a:r>
            <a:r>
              <a:rPr lang="zh-CN" altLang="en-US" b="1" dirty="0"/>
              <a:t>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4060"/>
            <a:ext cx="10515600" cy="329159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问题分析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</a:t>
            </a:r>
            <a:r>
              <a:rPr lang="zh-CN" altLang="en-US" dirty="0">
                <a:solidFill>
                  <a:srgbClr val="FF0000"/>
                </a:solidFill>
              </a:rPr>
              <a:t>关系型模型</a:t>
            </a:r>
            <a:r>
              <a:rPr lang="zh-CN" altLang="en-US" dirty="0"/>
              <a:t>的局限性之一：不擅长处理多个关系模式或者数据项之间的关系，</a:t>
            </a:r>
            <a:r>
              <a:rPr lang="zh-CN" altLang="en-US" dirty="0">
                <a:solidFill>
                  <a:srgbClr val="FF0000"/>
                </a:solidFill>
              </a:rPr>
              <a:t>关系往往意味着表之间的连接操作</a:t>
            </a:r>
            <a:r>
              <a:rPr lang="zh-CN" altLang="en-US" dirty="0"/>
              <a:t>，当面对大量的关系种类时，关系模型将存在</a:t>
            </a:r>
            <a:r>
              <a:rPr lang="zh-CN" altLang="en-US" dirty="0">
                <a:solidFill>
                  <a:srgbClr val="FF0000"/>
                </a:solidFill>
              </a:rPr>
              <a:t>大量表连接、稀疏行</a:t>
            </a:r>
            <a:r>
              <a:rPr lang="zh-CN" altLang="en-US" dirty="0"/>
              <a:t>等问题。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图数据库则在</a:t>
            </a:r>
            <a:r>
              <a:rPr lang="zh-CN" altLang="en-US" dirty="0">
                <a:solidFill>
                  <a:srgbClr val="FF0000"/>
                </a:solidFill>
              </a:rPr>
              <a:t>处理关系类型的数据</a:t>
            </a:r>
            <a:r>
              <a:rPr lang="zh-CN" altLang="en-US" dirty="0"/>
              <a:t>上具有很好的优势，特别是在当前社交</a:t>
            </a:r>
            <a:r>
              <a:rPr lang="zh-CN" altLang="en-US" dirty="0">
                <a:solidFill>
                  <a:srgbClr val="FF0000"/>
                </a:solidFill>
              </a:rPr>
              <a:t>网络</a:t>
            </a:r>
            <a:r>
              <a:rPr lang="zh-CN" altLang="en-US" dirty="0"/>
              <a:t>得到极大发展的互联网时代。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356350"/>
            <a:ext cx="667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https://blog.csdn.net/heyc861221/article/details/80128421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7258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598042"/>
          </a:xfrm>
        </p:spPr>
        <p:txBody>
          <a:bodyPr>
            <a:normAutofit/>
          </a:bodyPr>
          <a:lstStyle/>
          <a:p>
            <a:r>
              <a:rPr lang="en-US" altLang="zh-CN" b="1" dirty="0"/>
              <a:t>5.4.1 Neo4j</a:t>
            </a:r>
            <a:r>
              <a:rPr lang="zh-CN" altLang="en-US" b="1" dirty="0"/>
              <a:t>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31272"/>
            <a:ext cx="10515600" cy="3111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  有实验研究表明，在一个社交网络里找到</a:t>
            </a:r>
            <a:r>
              <a:rPr lang="zh-CN" altLang="en-US" sz="2400" dirty="0">
                <a:solidFill>
                  <a:srgbClr val="FF0000"/>
                </a:solidFill>
              </a:rPr>
              <a:t>最大深度为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>
                <a:solidFill>
                  <a:srgbClr val="FF0000"/>
                </a:solidFill>
              </a:rPr>
              <a:t>的“朋友的朋友”</a:t>
            </a:r>
            <a:r>
              <a:rPr lang="zh-CN" altLang="en-US" sz="2400" dirty="0"/>
              <a:t>（假设随机选择两个人，是否存在一条路径，使得关联他们的关系长度最多为</a:t>
            </a:r>
            <a:r>
              <a:rPr lang="en-US" altLang="zh-CN" sz="2400" dirty="0"/>
              <a:t>5</a:t>
            </a:r>
            <a:r>
              <a:rPr lang="zh-CN" altLang="en-US" sz="2400" dirty="0"/>
              <a:t>？）的任务，对于一个包含</a:t>
            </a:r>
            <a:r>
              <a:rPr lang="en-US" altLang="zh-CN" sz="2400" dirty="0"/>
              <a:t>100</a:t>
            </a:r>
            <a:r>
              <a:rPr lang="zh-CN" altLang="en-US" sz="2400" dirty="0"/>
              <a:t>万人，每人约有</a:t>
            </a:r>
            <a:r>
              <a:rPr lang="en-US" altLang="zh-CN" sz="2400" dirty="0"/>
              <a:t>50</a:t>
            </a:r>
            <a:r>
              <a:rPr lang="zh-CN" altLang="en-US" sz="2400" dirty="0"/>
              <a:t>个朋友的社交网络，以典型的开源图数据库</a:t>
            </a:r>
            <a:r>
              <a:rPr lang="en-US" altLang="zh-CN" sz="2400" dirty="0"/>
              <a:t>Neo4j</a:t>
            </a:r>
            <a:r>
              <a:rPr lang="zh-CN" altLang="en-US" sz="2400" dirty="0"/>
              <a:t>来参与和关系型数据库的对比测试，</a:t>
            </a:r>
            <a:r>
              <a:rPr lang="zh-CN" altLang="en-US" sz="2400" dirty="0">
                <a:solidFill>
                  <a:srgbClr val="FF0000"/>
                </a:solidFill>
              </a:rPr>
              <a:t>结果明显表明“图数据库是用于关联数据的最佳选择”</a:t>
            </a:r>
            <a:r>
              <a:rPr lang="zh-CN" altLang="en-US" sz="2400" dirty="0"/>
              <a:t>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43076"/>
            <a:ext cx="7974603" cy="25015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200" y="6356350"/>
            <a:ext cx="667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https://blog.csdn.net/heyc861221/article/details/80128421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007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5.4.2 Neo4j</a:t>
            </a:r>
            <a:r>
              <a:rPr lang="zh-CN" altLang="en-US" dirty="0"/>
              <a:t>数据导入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73834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       </a:t>
            </a:r>
            <a:r>
              <a:rPr lang="en-US" altLang="zh-CN" sz="2400" dirty="0">
                <a:solidFill>
                  <a:srgbClr val="FF0000"/>
                </a:solidFill>
              </a:rPr>
              <a:t>Neo4j</a:t>
            </a:r>
            <a:r>
              <a:rPr lang="zh-CN" altLang="en-US" sz="2400" dirty="0">
                <a:solidFill>
                  <a:srgbClr val="FF0000"/>
                </a:solidFill>
              </a:rPr>
              <a:t>顶点或关系数量达到一定规模时，数据插入、更新的效率会越来越低。</a:t>
            </a:r>
            <a:r>
              <a:rPr lang="zh-CN" altLang="en-US" sz="2400" dirty="0"/>
              <a:t>因此，对于大批量的数据入库，宜采用导入的方法完成，将</a:t>
            </a:r>
            <a:r>
              <a:rPr lang="en-US" altLang="zh-CN" sz="2400" dirty="0"/>
              <a:t>CSV</a:t>
            </a:r>
            <a:r>
              <a:rPr lang="zh-CN" altLang="en-US" sz="2400" dirty="0"/>
              <a:t>文件中的数据批量导入</a:t>
            </a:r>
            <a:r>
              <a:rPr lang="en-US" altLang="zh-CN" sz="2400" dirty="0"/>
              <a:t>Neo4j</a:t>
            </a:r>
            <a:r>
              <a:rPr lang="zh-CN" altLang="en-US" sz="2400" dirty="0"/>
              <a:t>图数据库。</a:t>
            </a:r>
            <a:endParaRPr lang="en-US" altLang="zh-CN" sz="2400" dirty="0"/>
          </a:p>
          <a:p>
            <a:r>
              <a:rPr lang="zh-CN" altLang="en-US" sz="2400" dirty="0"/>
              <a:t>       主要有以下几种数据插入方式：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Cypher CREATE </a:t>
            </a:r>
            <a:r>
              <a:rPr lang="zh-CN" altLang="en-US" sz="2400" dirty="0"/>
              <a:t>语句，为每一条数据写一个</a:t>
            </a:r>
            <a:r>
              <a:rPr lang="en-US" altLang="zh-CN" sz="2400" dirty="0"/>
              <a:t>CREATE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Cypher LOAD CSV </a:t>
            </a:r>
            <a:r>
              <a:rPr lang="zh-CN" altLang="en-US" sz="2400" dirty="0"/>
              <a:t>语句，将数据转成</a:t>
            </a:r>
            <a:r>
              <a:rPr lang="en-US" altLang="zh-CN" sz="2400" dirty="0"/>
              <a:t>CSV</a:t>
            </a:r>
            <a:r>
              <a:rPr lang="zh-CN" altLang="en-US" sz="2400" dirty="0"/>
              <a:t>格式，通过</a:t>
            </a:r>
            <a:r>
              <a:rPr lang="en-US" altLang="zh-CN" sz="2400" dirty="0"/>
              <a:t>LOAD CSV</a:t>
            </a:r>
            <a:r>
              <a:rPr lang="zh-CN" altLang="en-US" sz="2400" dirty="0"/>
              <a:t>读取数据；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官方提供的</a:t>
            </a:r>
            <a:r>
              <a:rPr lang="en-US" altLang="zh-CN" sz="2400" dirty="0"/>
              <a:t>Java API —— Batch Inserter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官方提供的 </a:t>
            </a:r>
            <a:r>
              <a:rPr lang="en-US" altLang="zh-CN" sz="2400" dirty="0"/>
              <a:t>Neo4j-import </a:t>
            </a:r>
            <a:r>
              <a:rPr lang="zh-CN" altLang="en-US" sz="2400" dirty="0"/>
              <a:t>工具；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Batch Import </a:t>
            </a:r>
            <a:r>
              <a:rPr lang="zh-CN" altLang="en-US" sz="2400" dirty="0"/>
              <a:t>工具（</a:t>
            </a:r>
            <a:r>
              <a:rPr lang="en-US" altLang="zh-CN" sz="2400" dirty="0"/>
              <a:t>Neo4j</a:t>
            </a:r>
            <a:r>
              <a:rPr lang="zh-CN" altLang="en-US" sz="2400" dirty="0"/>
              <a:t>的作者之一</a:t>
            </a:r>
            <a:r>
              <a:rPr lang="en-US" altLang="zh-CN" sz="2400" dirty="0"/>
              <a:t>Michael Hunger</a:t>
            </a:r>
            <a:r>
              <a:rPr lang="zh-CN" altLang="en-US" sz="2400" dirty="0"/>
              <a:t>所编写）。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9049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4231" y="126909"/>
            <a:ext cx="10515600" cy="36639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5</a:t>
            </a:r>
            <a:r>
              <a:rPr lang="zh-CN" altLang="en-US" sz="2800" dirty="0"/>
              <a:t>种插入数据方式对比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387485"/>
              </p:ext>
            </p:extLst>
          </p:nvPr>
        </p:nvGraphicFramePr>
        <p:xfrm>
          <a:off x="772886" y="749889"/>
          <a:ext cx="10278291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79">
                  <a:extLst>
                    <a:ext uri="{9D8B030D-6E8A-4147-A177-3AD203B41FA5}">
                      <a16:colId xmlns:a16="http://schemas.microsoft.com/office/drawing/2014/main" val="703510158"/>
                    </a:ext>
                  </a:extLst>
                </a:gridCol>
                <a:gridCol w="1596064">
                  <a:extLst>
                    <a:ext uri="{9D8B030D-6E8A-4147-A177-3AD203B41FA5}">
                      <a16:colId xmlns:a16="http://schemas.microsoft.com/office/drawing/2014/main" val="1981244354"/>
                    </a:ext>
                  </a:extLst>
                </a:gridCol>
                <a:gridCol w="1854593">
                  <a:extLst>
                    <a:ext uri="{9D8B030D-6E8A-4147-A177-3AD203B41FA5}">
                      <a16:colId xmlns:a16="http://schemas.microsoft.com/office/drawing/2014/main" val="4071545441"/>
                    </a:ext>
                  </a:extLst>
                </a:gridCol>
                <a:gridCol w="1816575">
                  <a:extLst>
                    <a:ext uri="{9D8B030D-6E8A-4147-A177-3AD203B41FA5}">
                      <a16:colId xmlns:a16="http://schemas.microsoft.com/office/drawing/2014/main" val="3070024219"/>
                    </a:ext>
                  </a:extLst>
                </a:gridCol>
                <a:gridCol w="2111323">
                  <a:extLst>
                    <a:ext uri="{9D8B030D-6E8A-4147-A177-3AD203B41FA5}">
                      <a16:colId xmlns:a16="http://schemas.microsoft.com/office/drawing/2014/main" val="2860804430"/>
                    </a:ext>
                  </a:extLst>
                </a:gridCol>
                <a:gridCol w="2242457">
                  <a:extLst>
                    <a:ext uri="{9D8B030D-6E8A-4147-A177-3AD203B41FA5}">
                      <a16:colId xmlns:a16="http://schemas.microsoft.com/office/drawing/2014/main" val="2715635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CREATE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语句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LOAD CSV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语句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Batch Inserter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Neo4j-import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Batch Import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508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适用场景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1 ~ 1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万节点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万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 ~ 10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万节点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千万以上节点</a:t>
                      </a:r>
                      <a:endParaRPr lang="en-US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千万以上节点</a:t>
                      </a:r>
                      <a:endParaRPr lang="en-US" altLang="zh-CN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千万以上节点</a:t>
                      </a:r>
                      <a:endParaRPr lang="en-US" altLang="zh-CN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78427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速度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很慢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(1000 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节点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秒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一般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(5000 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节点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秒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非常快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数万节点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秒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非常快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数万节点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秒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非常快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数万节点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秒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1908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使用方便，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可实时插入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。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使用方便，可以加载本地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远程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可实时插入。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官方出品，速度相比于前两种有数量级的提升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官方出品，比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Batch Import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占用更少的资源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基于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Batch Inserter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，可直接运行编译好的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jar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包，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可在已存在的数据库中导入数据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180019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速度慢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需要将数据转换成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需要转成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只能在</a:t>
                      </a:r>
                      <a:r>
                        <a:rPr lang="en-US" altLang="zh-CN" sz="2000" b="1" dirty="0">
                          <a:solidFill>
                            <a:srgbClr val="4F4F4F"/>
                          </a:solidFill>
                          <a:effectLst/>
                        </a:rPr>
                        <a:t>JAVA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中使用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；且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插入时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必须停止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effectLst/>
                        </a:rPr>
                        <a:t>Neo4j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需要转成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必须停止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effectLst/>
                        </a:rPr>
                        <a:t>Neo4j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只能生成新的数据库，而不能在已存在的数据库中插入数据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。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需要转成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必须停止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effectLst/>
                        </a:rPr>
                        <a:t>neo4j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260650739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3211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159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dirty="0"/>
              <a:t>5.4.2 Neo4j</a:t>
            </a:r>
            <a:r>
              <a:rPr lang="zh-CN" altLang="en-US" dirty="0"/>
              <a:t>数据导入（续）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8742"/>
            <a:ext cx="10515600" cy="5273834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5.4.2.1 import</a:t>
            </a:r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数据文件：</a:t>
            </a:r>
            <a:r>
              <a:rPr lang="en-US" altLang="zh-CN" sz="2400" b="1" dirty="0"/>
              <a:t>movies.csv         </a:t>
            </a:r>
            <a:r>
              <a:rPr lang="en-US" altLang="zh-CN" sz="2400" b="1" dirty="0">
                <a:solidFill>
                  <a:srgbClr val="00B0F0"/>
                </a:solidFill>
              </a:rPr>
              <a:t>//</a:t>
            </a:r>
            <a:r>
              <a:rPr lang="zh-CN" altLang="en-US" sz="2400" b="1" dirty="0">
                <a:solidFill>
                  <a:srgbClr val="00B0F0"/>
                </a:solidFill>
              </a:rPr>
              <a:t>顶点</a:t>
            </a:r>
            <a:endParaRPr lang="en-US" altLang="zh-CN" sz="2400" b="1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/>
              <a:t>movieId:</a:t>
            </a: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en-US" altLang="zh-CN" sz="2400" dirty="0"/>
              <a:t>, title, year:int, :LABEL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tt0133093, "The Matrix", 1999, Movie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tt0234215,“The Matrix Reloaded”, 2003, Movie;Sequel  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多标签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tt0242653, "The Matrix Revolutions", 2003, Movie;Sequel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/>
              <a:t>actors.csv          </a:t>
            </a:r>
            <a:r>
              <a:rPr lang="en-US" altLang="zh-CN" sz="2400" b="1" dirty="0">
                <a:solidFill>
                  <a:srgbClr val="00B0F0"/>
                </a:solidFill>
              </a:rPr>
              <a:t>//</a:t>
            </a:r>
            <a:r>
              <a:rPr lang="zh-CN" altLang="en-US" sz="2400" b="1" dirty="0">
                <a:solidFill>
                  <a:srgbClr val="00B0F0"/>
                </a:solidFill>
              </a:rPr>
              <a:t>顶点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personId:</a:t>
            </a: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en-US" altLang="zh-CN" sz="2400" dirty="0"/>
              <a:t>, name, :LABEL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keanu, "Keanu Reeves", Actor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laurence, "Laurence Fishburne", Actor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carrieanne, "Carrie-Anne Moss", Actor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55720"/>
            <a:ext cx="1079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官方案例：https://neo4j.com/docs/operations-manual/current/tutorial/neo4j-admin-import/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B62B305-B285-4A86-BC16-A0988665A46E}"/>
              </a:ext>
            </a:extLst>
          </p:cNvPr>
          <p:cNvSpPr/>
          <p:nvPr/>
        </p:nvSpPr>
        <p:spPr>
          <a:xfrm>
            <a:off x="6918035" y="1551709"/>
            <a:ext cx="4030911" cy="612648"/>
          </a:xfrm>
          <a:prstGeom prst="wedgeRoundRectCallout">
            <a:avLst>
              <a:gd name="adj1" fmla="val -80288"/>
              <a:gd name="adj2" fmla="val 429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数据结构：</a:t>
            </a:r>
            <a:r>
              <a:rPr lang="en-US" altLang="zh-CN" sz="2400" dirty="0"/>
              <a:t>ID</a:t>
            </a:r>
            <a:r>
              <a:rPr lang="zh-CN" altLang="en-US" sz="2400" dirty="0"/>
              <a:t>、属性、标签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7870369" y="3309261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838200" y="2373083"/>
            <a:ext cx="5050971" cy="45719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369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159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dirty="0"/>
              <a:t>5.4.2 Neo4j</a:t>
            </a:r>
            <a:r>
              <a:rPr lang="zh-CN" altLang="en-US" dirty="0"/>
              <a:t>数据导入（续）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8741"/>
            <a:ext cx="10515600" cy="5962103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5.4.2.1 import</a:t>
            </a:r>
            <a:r>
              <a:rPr lang="zh-CN" altLang="en-US" sz="2400" b="1" dirty="0"/>
              <a:t>（续）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dirty="0"/>
              <a:t>roles.csv             </a:t>
            </a:r>
            <a:r>
              <a:rPr lang="en-US" altLang="zh-CN" sz="2200" dirty="0">
                <a:solidFill>
                  <a:srgbClr val="FF0000"/>
                </a:solidFill>
              </a:rPr>
              <a:t>//</a:t>
            </a:r>
            <a:r>
              <a:rPr lang="zh-CN" altLang="en-US" sz="2200" dirty="0">
                <a:solidFill>
                  <a:srgbClr val="FF0000"/>
                </a:solidFill>
              </a:rPr>
              <a:t>关系，其</a:t>
            </a:r>
            <a:r>
              <a:rPr lang="en-US" altLang="zh-CN" sz="2200" dirty="0">
                <a:solidFill>
                  <a:srgbClr val="FF0000"/>
                </a:solidFill>
              </a:rPr>
              <a:t>csv</a:t>
            </a:r>
            <a:r>
              <a:rPr lang="zh-CN" altLang="en-US" sz="2200" dirty="0">
                <a:solidFill>
                  <a:srgbClr val="FF0000"/>
                </a:solidFill>
              </a:rPr>
              <a:t>文件中</a:t>
            </a:r>
            <a:r>
              <a:rPr lang="en-US" altLang="zh-CN" sz="2200" dirty="0">
                <a:solidFill>
                  <a:srgbClr val="FF0000"/>
                </a:solidFill>
              </a:rPr>
              <a:t>:START_ID,  :END_ID,  :TYPE</a:t>
            </a:r>
            <a:r>
              <a:rPr lang="zh-CN" altLang="en-US" sz="2200" dirty="0">
                <a:solidFill>
                  <a:srgbClr val="FF0000"/>
                </a:solidFill>
              </a:rPr>
              <a:t>是必须具备的域（</a:t>
            </a:r>
            <a:r>
              <a:rPr lang="en-US" altLang="zh-CN" sz="2200" dirty="0">
                <a:solidFill>
                  <a:srgbClr val="FF0000"/>
                </a:solidFill>
              </a:rPr>
              <a:t>field</a:t>
            </a:r>
            <a:r>
              <a:rPr lang="zh-CN" altLang="en-US" sz="2200" dirty="0">
                <a:solidFill>
                  <a:srgbClr val="FF0000"/>
                </a:solidFill>
              </a:rPr>
              <a:t>），</a:t>
            </a:r>
            <a:r>
              <a:rPr lang="en-US" altLang="zh-CN" sz="2200" dirty="0">
                <a:solidFill>
                  <a:srgbClr val="00B0F0"/>
                </a:solidFill>
              </a:rPr>
              <a:t>role</a:t>
            </a:r>
            <a:r>
              <a:rPr lang="zh-CN" altLang="en-US" sz="2200" dirty="0">
                <a:solidFill>
                  <a:srgbClr val="00B0F0"/>
                </a:solidFill>
              </a:rPr>
              <a:t>是属性，</a:t>
            </a:r>
            <a:endParaRPr lang="en-US" altLang="zh-CN" sz="22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200" dirty="0"/>
              <a:t>:</a:t>
            </a:r>
            <a:r>
              <a:rPr lang="en-US" altLang="zh-CN" sz="2200" dirty="0">
                <a:solidFill>
                  <a:srgbClr val="FF0000"/>
                </a:solidFill>
              </a:rPr>
              <a:t>START_ID</a:t>
            </a:r>
            <a:r>
              <a:rPr lang="en-US" altLang="zh-CN" sz="2200" dirty="0"/>
              <a:t>, role, :</a:t>
            </a:r>
            <a:r>
              <a:rPr lang="en-US" altLang="zh-CN" sz="2200" dirty="0">
                <a:solidFill>
                  <a:srgbClr val="FF0000"/>
                </a:solidFill>
              </a:rPr>
              <a:t>END_ID</a:t>
            </a:r>
            <a:r>
              <a:rPr lang="en-US" altLang="zh-CN" sz="2200" dirty="0"/>
              <a:t>, :</a:t>
            </a:r>
            <a:r>
              <a:rPr lang="en-US" altLang="zh-CN" sz="2200" dirty="0">
                <a:solidFill>
                  <a:srgbClr val="FF0000"/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keanu,"Neo",tt0133093,ACTED_IN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keanu,"Neo",tt0234215,ACTED_IN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keanu,"Neo",tt0242653,ACTED_IN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laurence,"Morpheus",tt0133093,ACTED_IN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laurence,"Morpheus",tt0234215,ACTED_IN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laurence,"Morpheus",tt0242653,ACTED_IN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carrieanne,"Trinity",tt0133093,ACTED_IN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carrieanne,"Trinity",tt0234215,ACTED_IN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carrieanne,"Trinity",tt0242653,ACTED_IN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55720"/>
            <a:ext cx="1079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官方案例：https://neo4j.com/docs/operations-manual/current/tutorial/neo4j-admin-import/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915BBF9F-015F-4447-9289-A96EB1EF7B14}"/>
              </a:ext>
            </a:extLst>
          </p:cNvPr>
          <p:cNvSpPr/>
          <p:nvPr/>
        </p:nvSpPr>
        <p:spPr>
          <a:xfrm>
            <a:off x="6096000" y="2032000"/>
            <a:ext cx="2392219" cy="612648"/>
          </a:xfrm>
          <a:prstGeom prst="wedgeRoundRectCallout">
            <a:avLst>
              <a:gd name="adj1" fmla="val -89559"/>
              <a:gd name="adj2" fmla="val 338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33996123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8768"/>
            <a:ext cx="10515600" cy="6230112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5.4.2.1 import</a:t>
            </a:r>
            <a:r>
              <a:rPr lang="zh-CN" altLang="en-US" sz="2400" b="1" dirty="0"/>
              <a:t>（续）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例：同时导入顶点</a:t>
            </a:r>
            <a:r>
              <a:rPr lang="en-US" altLang="zh-CN" sz="2400" b="1" dirty="0"/>
              <a:t>movies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actors</a:t>
            </a:r>
            <a:r>
              <a:rPr lang="zh-CN" altLang="en-US" sz="2400" b="1" dirty="0"/>
              <a:t>和关系</a:t>
            </a:r>
            <a:r>
              <a:rPr lang="en-US" altLang="zh-CN" sz="2400" b="1" dirty="0"/>
              <a:t>roles</a:t>
            </a:r>
            <a:r>
              <a:rPr lang="zh-CN" altLang="en-US" sz="2400" b="1" dirty="0"/>
              <a:t>三个</a:t>
            </a:r>
            <a:r>
              <a:rPr lang="en-US" altLang="zh-CN" sz="2400" b="1" dirty="0"/>
              <a:t>csv</a:t>
            </a:r>
            <a:r>
              <a:rPr lang="zh-CN" altLang="en-US" sz="2400" b="1" dirty="0"/>
              <a:t>文件：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neo4j_home$ bin/neo4j-admin import --nodes:Movie import/movies.csv --nodes import/actors.csv --relationships import/roles.csv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zh-CN" sz="2400" dirty="0">
                <a:solidFill>
                  <a:srgbClr val="00B0F0"/>
                </a:solidFill>
              </a:rPr>
              <a:t>执行时，把</a:t>
            </a:r>
            <a:r>
              <a:rPr lang="en-US" altLang="zh-CN" sz="2400" dirty="0">
                <a:solidFill>
                  <a:srgbClr val="00B0F0"/>
                </a:solidFill>
              </a:rPr>
              <a:t>movies.csv</a:t>
            </a:r>
            <a:r>
              <a:rPr lang="zh-CN" altLang="zh-CN" sz="2400" dirty="0">
                <a:solidFill>
                  <a:srgbClr val="00B0F0"/>
                </a:solidFill>
              </a:rPr>
              <a:t>定义</a:t>
            </a:r>
            <a:r>
              <a:rPr lang="zh-CN" altLang="en-US" sz="2400" dirty="0">
                <a:solidFill>
                  <a:srgbClr val="00B0F0"/>
                </a:solidFill>
              </a:rPr>
              <a:t>为顶点</a:t>
            </a:r>
            <a:r>
              <a:rPr lang="en-US" altLang="zh-CN" sz="2400" dirty="0">
                <a:solidFill>
                  <a:srgbClr val="00B0F0"/>
                </a:solidFill>
              </a:rPr>
              <a:t>Movie</a:t>
            </a:r>
            <a:r>
              <a:rPr lang="zh-CN" altLang="zh-CN" sz="2400" dirty="0">
                <a:solidFill>
                  <a:srgbClr val="00B0F0"/>
                </a:solidFill>
              </a:rPr>
              <a:t>。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/>
              <a:t>如果</a:t>
            </a:r>
            <a:r>
              <a:rPr lang="en-US" altLang="zh-CN" sz="2400" dirty="0"/>
              <a:t>csv</a:t>
            </a:r>
            <a:r>
              <a:rPr lang="zh-CN" altLang="en-US" sz="2400" dirty="0"/>
              <a:t>文件中分隔符为“</a:t>
            </a:r>
            <a:r>
              <a:rPr lang="en-US" altLang="zh-CN" sz="2400" dirty="0"/>
              <a:t>;|</a:t>
            </a:r>
            <a:r>
              <a:rPr lang="zh-CN" altLang="en-US" sz="2400" dirty="0"/>
              <a:t>”、“</a:t>
            </a:r>
            <a:r>
              <a:rPr lang="en-US" altLang="zh-CN" sz="2400" dirty="0"/>
              <a:t>|</a:t>
            </a:r>
            <a:r>
              <a:rPr lang="zh-CN" altLang="en-US" sz="2400" dirty="0"/>
              <a:t>”，则可用</a:t>
            </a:r>
            <a:r>
              <a:rPr lang="en-US" altLang="zh-CN" sz="2400" dirty="0"/>
              <a:t>--delimiter</a:t>
            </a:r>
            <a:r>
              <a:rPr lang="zh-CN" altLang="en-US" sz="2400" dirty="0"/>
              <a:t>来进行指定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例：</a:t>
            </a:r>
            <a:r>
              <a:rPr lang="en-US" altLang="zh-CN" sz="2400" dirty="0"/>
              <a:t>neo4j_home$ bin/neo4j-admin import --nodes import/movies.csv </a:t>
            </a:r>
            <a:r>
              <a:rPr lang="en-US" altLang="zh-CN" sz="2400" dirty="0">
                <a:solidFill>
                  <a:srgbClr val="FF0000"/>
                </a:solidFill>
              </a:rPr>
              <a:t>--delimiter ";"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--array-delimiter "|" </a:t>
            </a:r>
            <a:r>
              <a:rPr lang="en-US" altLang="zh-CN" sz="2400" dirty="0"/>
              <a:t>--quote "'"</a:t>
            </a:r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数据文件</a:t>
            </a:r>
            <a:r>
              <a:rPr lang="en-US" altLang="zh-CN" sz="2400" b="1" dirty="0"/>
              <a:t>movies.csv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movieId:ID; title; year:int; :LABEL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tt0133093;'The Matrix';1999;Movie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tt0234215;'The Matrix Reloaded';2003;Movie|Sequel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tt0242653;'The Matrix Revolutions';2003;Movie|Sequel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86144"/>
            <a:ext cx="86517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https://blog.csdn.net/sinat_26917383/article/details/82424508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0303FFD-069A-4FD0-B362-F67BDB3FE85A}"/>
              </a:ext>
            </a:extLst>
          </p:cNvPr>
          <p:cNvSpPr/>
          <p:nvPr/>
        </p:nvSpPr>
        <p:spPr>
          <a:xfrm>
            <a:off x="6493165" y="1524000"/>
            <a:ext cx="1205346" cy="45719"/>
          </a:xfrm>
          <a:custGeom>
            <a:avLst/>
            <a:gdLst>
              <a:gd name="connsiteX0" fmla="*/ 0 w 1348509"/>
              <a:gd name="connsiteY0" fmla="*/ 9236 h 55418"/>
              <a:gd name="connsiteX1" fmla="*/ 46181 w 1348509"/>
              <a:gd name="connsiteY1" fmla="*/ 27709 h 55418"/>
              <a:gd name="connsiteX2" fmla="*/ 73891 w 1348509"/>
              <a:gd name="connsiteY2" fmla="*/ 36945 h 55418"/>
              <a:gd name="connsiteX3" fmla="*/ 101600 w 1348509"/>
              <a:gd name="connsiteY3" fmla="*/ 55418 h 55418"/>
              <a:gd name="connsiteX4" fmla="*/ 544945 w 1348509"/>
              <a:gd name="connsiteY4" fmla="*/ 36945 h 55418"/>
              <a:gd name="connsiteX5" fmla="*/ 591127 w 1348509"/>
              <a:gd name="connsiteY5" fmla="*/ 27709 h 55418"/>
              <a:gd name="connsiteX6" fmla="*/ 1145309 w 1348509"/>
              <a:gd name="connsiteY6" fmla="*/ 18473 h 55418"/>
              <a:gd name="connsiteX7" fmla="*/ 1173018 w 1348509"/>
              <a:gd name="connsiteY7" fmla="*/ 9236 h 55418"/>
              <a:gd name="connsiteX8" fmla="*/ 1228436 w 1348509"/>
              <a:gd name="connsiteY8" fmla="*/ 18473 h 55418"/>
              <a:gd name="connsiteX9" fmla="*/ 1339272 w 1348509"/>
              <a:gd name="connsiteY9" fmla="*/ 9236 h 55418"/>
              <a:gd name="connsiteX10" fmla="*/ 1348509 w 1348509"/>
              <a:gd name="connsiteY10" fmla="*/ 0 h 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8509" h="55418">
                <a:moveTo>
                  <a:pt x="0" y="9236"/>
                </a:moveTo>
                <a:cubicBezTo>
                  <a:pt x="15394" y="15394"/>
                  <a:pt x="30657" y="21888"/>
                  <a:pt x="46181" y="27709"/>
                </a:cubicBezTo>
                <a:cubicBezTo>
                  <a:pt x="55297" y="31128"/>
                  <a:pt x="65183" y="32591"/>
                  <a:pt x="73891" y="36945"/>
                </a:cubicBezTo>
                <a:cubicBezTo>
                  <a:pt x="83820" y="41909"/>
                  <a:pt x="92364" y="49260"/>
                  <a:pt x="101600" y="55418"/>
                </a:cubicBezTo>
                <a:cubicBezTo>
                  <a:pt x="174309" y="52911"/>
                  <a:pt x="446581" y="45142"/>
                  <a:pt x="544945" y="36945"/>
                </a:cubicBezTo>
                <a:cubicBezTo>
                  <a:pt x="560590" y="35641"/>
                  <a:pt x="575436" y="28192"/>
                  <a:pt x="591127" y="27709"/>
                </a:cubicBezTo>
                <a:cubicBezTo>
                  <a:pt x="775793" y="22027"/>
                  <a:pt x="960582" y="21552"/>
                  <a:pt x="1145309" y="18473"/>
                </a:cubicBezTo>
                <a:cubicBezTo>
                  <a:pt x="1154545" y="15394"/>
                  <a:pt x="1163282" y="9236"/>
                  <a:pt x="1173018" y="9236"/>
                </a:cubicBezTo>
                <a:cubicBezTo>
                  <a:pt x="1191746" y="9236"/>
                  <a:pt x="1209708" y="18473"/>
                  <a:pt x="1228436" y="18473"/>
                </a:cubicBezTo>
                <a:cubicBezTo>
                  <a:pt x="1265509" y="18473"/>
                  <a:pt x="1302630" y="14873"/>
                  <a:pt x="1339272" y="9236"/>
                </a:cubicBezTo>
                <a:cubicBezTo>
                  <a:pt x="1343575" y="8574"/>
                  <a:pt x="1345430" y="3079"/>
                  <a:pt x="13485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F3F296B-20EE-4E79-BD1B-86B1CE659F82}"/>
              </a:ext>
            </a:extLst>
          </p:cNvPr>
          <p:cNvSpPr/>
          <p:nvPr/>
        </p:nvSpPr>
        <p:spPr>
          <a:xfrm>
            <a:off x="3745346" y="1888836"/>
            <a:ext cx="1348509" cy="55418"/>
          </a:xfrm>
          <a:custGeom>
            <a:avLst/>
            <a:gdLst>
              <a:gd name="connsiteX0" fmla="*/ 0 w 1348509"/>
              <a:gd name="connsiteY0" fmla="*/ 9236 h 55418"/>
              <a:gd name="connsiteX1" fmla="*/ 46181 w 1348509"/>
              <a:gd name="connsiteY1" fmla="*/ 27709 h 55418"/>
              <a:gd name="connsiteX2" fmla="*/ 73891 w 1348509"/>
              <a:gd name="connsiteY2" fmla="*/ 36945 h 55418"/>
              <a:gd name="connsiteX3" fmla="*/ 101600 w 1348509"/>
              <a:gd name="connsiteY3" fmla="*/ 55418 h 55418"/>
              <a:gd name="connsiteX4" fmla="*/ 544945 w 1348509"/>
              <a:gd name="connsiteY4" fmla="*/ 36945 h 55418"/>
              <a:gd name="connsiteX5" fmla="*/ 591127 w 1348509"/>
              <a:gd name="connsiteY5" fmla="*/ 27709 h 55418"/>
              <a:gd name="connsiteX6" fmla="*/ 1145309 w 1348509"/>
              <a:gd name="connsiteY6" fmla="*/ 18473 h 55418"/>
              <a:gd name="connsiteX7" fmla="*/ 1173018 w 1348509"/>
              <a:gd name="connsiteY7" fmla="*/ 9236 h 55418"/>
              <a:gd name="connsiteX8" fmla="*/ 1228436 w 1348509"/>
              <a:gd name="connsiteY8" fmla="*/ 18473 h 55418"/>
              <a:gd name="connsiteX9" fmla="*/ 1339272 w 1348509"/>
              <a:gd name="connsiteY9" fmla="*/ 9236 h 55418"/>
              <a:gd name="connsiteX10" fmla="*/ 1348509 w 1348509"/>
              <a:gd name="connsiteY10" fmla="*/ 0 h 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8509" h="55418">
                <a:moveTo>
                  <a:pt x="0" y="9236"/>
                </a:moveTo>
                <a:cubicBezTo>
                  <a:pt x="15394" y="15394"/>
                  <a:pt x="30657" y="21888"/>
                  <a:pt x="46181" y="27709"/>
                </a:cubicBezTo>
                <a:cubicBezTo>
                  <a:pt x="55297" y="31128"/>
                  <a:pt x="65183" y="32591"/>
                  <a:pt x="73891" y="36945"/>
                </a:cubicBezTo>
                <a:cubicBezTo>
                  <a:pt x="83820" y="41909"/>
                  <a:pt x="92364" y="49260"/>
                  <a:pt x="101600" y="55418"/>
                </a:cubicBezTo>
                <a:cubicBezTo>
                  <a:pt x="174309" y="52911"/>
                  <a:pt x="446581" y="45142"/>
                  <a:pt x="544945" y="36945"/>
                </a:cubicBezTo>
                <a:cubicBezTo>
                  <a:pt x="560590" y="35641"/>
                  <a:pt x="575436" y="28192"/>
                  <a:pt x="591127" y="27709"/>
                </a:cubicBezTo>
                <a:cubicBezTo>
                  <a:pt x="775793" y="22027"/>
                  <a:pt x="960582" y="21552"/>
                  <a:pt x="1145309" y="18473"/>
                </a:cubicBezTo>
                <a:cubicBezTo>
                  <a:pt x="1154545" y="15394"/>
                  <a:pt x="1163282" y="9236"/>
                  <a:pt x="1173018" y="9236"/>
                </a:cubicBezTo>
                <a:cubicBezTo>
                  <a:pt x="1191746" y="9236"/>
                  <a:pt x="1209708" y="18473"/>
                  <a:pt x="1228436" y="18473"/>
                </a:cubicBezTo>
                <a:cubicBezTo>
                  <a:pt x="1265509" y="18473"/>
                  <a:pt x="1302630" y="14873"/>
                  <a:pt x="1339272" y="9236"/>
                </a:cubicBezTo>
                <a:cubicBezTo>
                  <a:pt x="1343575" y="8574"/>
                  <a:pt x="1345430" y="3079"/>
                  <a:pt x="13485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DF94F2A-2532-4144-9263-AFCB2032831B}"/>
              </a:ext>
            </a:extLst>
          </p:cNvPr>
          <p:cNvSpPr/>
          <p:nvPr/>
        </p:nvSpPr>
        <p:spPr>
          <a:xfrm>
            <a:off x="7698510" y="1953975"/>
            <a:ext cx="1348509" cy="55418"/>
          </a:xfrm>
          <a:custGeom>
            <a:avLst/>
            <a:gdLst>
              <a:gd name="connsiteX0" fmla="*/ 0 w 1348509"/>
              <a:gd name="connsiteY0" fmla="*/ 9236 h 55418"/>
              <a:gd name="connsiteX1" fmla="*/ 46181 w 1348509"/>
              <a:gd name="connsiteY1" fmla="*/ 27709 h 55418"/>
              <a:gd name="connsiteX2" fmla="*/ 73891 w 1348509"/>
              <a:gd name="connsiteY2" fmla="*/ 36945 h 55418"/>
              <a:gd name="connsiteX3" fmla="*/ 101600 w 1348509"/>
              <a:gd name="connsiteY3" fmla="*/ 55418 h 55418"/>
              <a:gd name="connsiteX4" fmla="*/ 544945 w 1348509"/>
              <a:gd name="connsiteY4" fmla="*/ 36945 h 55418"/>
              <a:gd name="connsiteX5" fmla="*/ 591127 w 1348509"/>
              <a:gd name="connsiteY5" fmla="*/ 27709 h 55418"/>
              <a:gd name="connsiteX6" fmla="*/ 1145309 w 1348509"/>
              <a:gd name="connsiteY6" fmla="*/ 18473 h 55418"/>
              <a:gd name="connsiteX7" fmla="*/ 1173018 w 1348509"/>
              <a:gd name="connsiteY7" fmla="*/ 9236 h 55418"/>
              <a:gd name="connsiteX8" fmla="*/ 1228436 w 1348509"/>
              <a:gd name="connsiteY8" fmla="*/ 18473 h 55418"/>
              <a:gd name="connsiteX9" fmla="*/ 1339272 w 1348509"/>
              <a:gd name="connsiteY9" fmla="*/ 9236 h 55418"/>
              <a:gd name="connsiteX10" fmla="*/ 1348509 w 1348509"/>
              <a:gd name="connsiteY10" fmla="*/ 0 h 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8509" h="55418">
                <a:moveTo>
                  <a:pt x="0" y="9236"/>
                </a:moveTo>
                <a:cubicBezTo>
                  <a:pt x="15394" y="15394"/>
                  <a:pt x="30657" y="21888"/>
                  <a:pt x="46181" y="27709"/>
                </a:cubicBezTo>
                <a:cubicBezTo>
                  <a:pt x="55297" y="31128"/>
                  <a:pt x="65183" y="32591"/>
                  <a:pt x="73891" y="36945"/>
                </a:cubicBezTo>
                <a:cubicBezTo>
                  <a:pt x="83820" y="41909"/>
                  <a:pt x="92364" y="49260"/>
                  <a:pt x="101600" y="55418"/>
                </a:cubicBezTo>
                <a:cubicBezTo>
                  <a:pt x="174309" y="52911"/>
                  <a:pt x="446581" y="45142"/>
                  <a:pt x="544945" y="36945"/>
                </a:cubicBezTo>
                <a:cubicBezTo>
                  <a:pt x="560590" y="35641"/>
                  <a:pt x="575436" y="28192"/>
                  <a:pt x="591127" y="27709"/>
                </a:cubicBezTo>
                <a:cubicBezTo>
                  <a:pt x="775793" y="22027"/>
                  <a:pt x="960582" y="21552"/>
                  <a:pt x="1145309" y="18473"/>
                </a:cubicBezTo>
                <a:cubicBezTo>
                  <a:pt x="1154545" y="15394"/>
                  <a:pt x="1163282" y="9236"/>
                  <a:pt x="1173018" y="9236"/>
                </a:cubicBezTo>
                <a:cubicBezTo>
                  <a:pt x="1191746" y="9236"/>
                  <a:pt x="1209708" y="18473"/>
                  <a:pt x="1228436" y="18473"/>
                </a:cubicBezTo>
                <a:cubicBezTo>
                  <a:pt x="1265509" y="18473"/>
                  <a:pt x="1302630" y="14873"/>
                  <a:pt x="1339272" y="9236"/>
                </a:cubicBezTo>
                <a:cubicBezTo>
                  <a:pt x="1343575" y="8574"/>
                  <a:pt x="1345430" y="3079"/>
                  <a:pt x="13485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1">
            <a:extLst>
              <a:ext uri="{FF2B5EF4-FFF2-40B4-BE49-F238E27FC236}">
                <a16:creationId xmlns:a16="http://schemas.microsoft.com/office/drawing/2014/main" id="{10303FFD-069A-4FD0-B362-F67BDB3FE85A}"/>
              </a:ext>
            </a:extLst>
          </p:cNvPr>
          <p:cNvSpPr/>
          <p:nvPr/>
        </p:nvSpPr>
        <p:spPr>
          <a:xfrm>
            <a:off x="7788561" y="1534887"/>
            <a:ext cx="1205346" cy="45719"/>
          </a:xfrm>
          <a:custGeom>
            <a:avLst/>
            <a:gdLst>
              <a:gd name="connsiteX0" fmla="*/ 0 w 1348509"/>
              <a:gd name="connsiteY0" fmla="*/ 9236 h 55418"/>
              <a:gd name="connsiteX1" fmla="*/ 46181 w 1348509"/>
              <a:gd name="connsiteY1" fmla="*/ 27709 h 55418"/>
              <a:gd name="connsiteX2" fmla="*/ 73891 w 1348509"/>
              <a:gd name="connsiteY2" fmla="*/ 36945 h 55418"/>
              <a:gd name="connsiteX3" fmla="*/ 101600 w 1348509"/>
              <a:gd name="connsiteY3" fmla="*/ 55418 h 55418"/>
              <a:gd name="connsiteX4" fmla="*/ 544945 w 1348509"/>
              <a:gd name="connsiteY4" fmla="*/ 36945 h 55418"/>
              <a:gd name="connsiteX5" fmla="*/ 591127 w 1348509"/>
              <a:gd name="connsiteY5" fmla="*/ 27709 h 55418"/>
              <a:gd name="connsiteX6" fmla="*/ 1145309 w 1348509"/>
              <a:gd name="connsiteY6" fmla="*/ 18473 h 55418"/>
              <a:gd name="connsiteX7" fmla="*/ 1173018 w 1348509"/>
              <a:gd name="connsiteY7" fmla="*/ 9236 h 55418"/>
              <a:gd name="connsiteX8" fmla="*/ 1228436 w 1348509"/>
              <a:gd name="connsiteY8" fmla="*/ 18473 h 55418"/>
              <a:gd name="connsiteX9" fmla="*/ 1339272 w 1348509"/>
              <a:gd name="connsiteY9" fmla="*/ 9236 h 55418"/>
              <a:gd name="connsiteX10" fmla="*/ 1348509 w 1348509"/>
              <a:gd name="connsiteY10" fmla="*/ 0 h 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8509" h="55418">
                <a:moveTo>
                  <a:pt x="0" y="9236"/>
                </a:moveTo>
                <a:cubicBezTo>
                  <a:pt x="15394" y="15394"/>
                  <a:pt x="30657" y="21888"/>
                  <a:pt x="46181" y="27709"/>
                </a:cubicBezTo>
                <a:cubicBezTo>
                  <a:pt x="55297" y="31128"/>
                  <a:pt x="65183" y="32591"/>
                  <a:pt x="73891" y="36945"/>
                </a:cubicBezTo>
                <a:cubicBezTo>
                  <a:pt x="83820" y="41909"/>
                  <a:pt x="92364" y="49260"/>
                  <a:pt x="101600" y="55418"/>
                </a:cubicBezTo>
                <a:cubicBezTo>
                  <a:pt x="174309" y="52911"/>
                  <a:pt x="446581" y="45142"/>
                  <a:pt x="544945" y="36945"/>
                </a:cubicBezTo>
                <a:cubicBezTo>
                  <a:pt x="560590" y="35641"/>
                  <a:pt x="575436" y="28192"/>
                  <a:pt x="591127" y="27709"/>
                </a:cubicBezTo>
                <a:cubicBezTo>
                  <a:pt x="775793" y="22027"/>
                  <a:pt x="960582" y="21552"/>
                  <a:pt x="1145309" y="18473"/>
                </a:cubicBezTo>
                <a:cubicBezTo>
                  <a:pt x="1154545" y="15394"/>
                  <a:pt x="1163282" y="9236"/>
                  <a:pt x="1173018" y="9236"/>
                </a:cubicBezTo>
                <a:cubicBezTo>
                  <a:pt x="1191746" y="9236"/>
                  <a:pt x="1209708" y="18473"/>
                  <a:pt x="1228436" y="18473"/>
                </a:cubicBezTo>
                <a:cubicBezTo>
                  <a:pt x="1265509" y="18473"/>
                  <a:pt x="1302630" y="14873"/>
                  <a:pt x="1339272" y="9236"/>
                </a:cubicBezTo>
                <a:cubicBezTo>
                  <a:pt x="1343575" y="8574"/>
                  <a:pt x="1345430" y="3079"/>
                  <a:pt x="13485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2161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6032"/>
            <a:ext cx="10515600" cy="6230112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5.4.2.2 load csv</a:t>
            </a:r>
          </a:p>
          <a:p>
            <a:pPr>
              <a:lnSpc>
                <a:spcPct val="100000"/>
              </a:lnSpc>
            </a:pPr>
            <a:r>
              <a:rPr lang="zh-CN" altLang="en-US" sz="2400" dirty="0"/>
              <a:t>在</a:t>
            </a:r>
            <a:r>
              <a:rPr lang="en-US" altLang="zh-CN" sz="2400" dirty="0"/>
              <a:t>Neo4j</a:t>
            </a:r>
            <a:r>
              <a:rPr lang="zh-CN" altLang="en-US" sz="2400" dirty="0"/>
              <a:t>服务器的执行命令行中直接执行</a:t>
            </a:r>
            <a:r>
              <a:rPr lang="en-US" altLang="zh-CN" sz="2400" dirty="0"/>
              <a:t>LOAD CSV</a:t>
            </a:r>
            <a:r>
              <a:rPr lang="zh-CN" altLang="en-US" sz="2400" dirty="0"/>
              <a:t>导入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$neo4j-home&gt; bin/neo4j start</a:t>
            </a:r>
          </a:p>
          <a:p>
            <a:endParaRPr lang="en-US" altLang="zh-CN" sz="2400" dirty="0"/>
          </a:p>
          <a:p>
            <a:r>
              <a:rPr lang="en-US" altLang="zh-CN" sz="2400" dirty="0"/>
              <a:t>LOAD CSV WITH HEADERS FROM " import/movies.csv " AS row</a:t>
            </a:r>
          </a:p>
          <a:p>
            <a:r>
              <a:rPr lang="en-US" altLang="zh-CN" sz="2400" dirty="0"/>
              <a:t>CREATE (n:Movie)</a:t>
            </a:r>
          </a:p>
          <a:p>
            <a:r>
              <a:rPr lang="en-US" altLang="zh-CN" sz="2400" dirty="0"/>
              <a:t>SET n = row</a:t>
            </a:r>
          </a:p>
          <a:p>
            <a:pPr>
              <a:lnSpc>
                <a:spcPct val="100000"/>
              </a:lnSpc>
            </a:pP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86144"/>
            <a:ext cx="86517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https://blog.csdn.net/sinat_26917383/article/details/82424508</a:t>
            </a:r>
          </a:p>
        </p:txBody>
      </p:sp>
    </p:spTree>
    <p:extLst>
      <p:ext uri="{BB962C8B-B14F-4D97-AF65-F5344CB8AC3E}">
        <p14:creationId xmlns:p14="http://schemas.microsoft.com/office/powerpoint/2010/main" val="106718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9300"/>
            <a:ext cx="11353800" cy="5972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陈述三元组</a:t>
            </a:r>
            <a:r>
              <a:rPr lang="en-US" altLang="zh-CN" sz="2400" b="1" dirty="0"/>
              <a:t> "</a:t>
            </a:r>
            <a:r>
              <a:rPr lang="zh-CN" altLang="en-US" sz="2400" b="1" dirty="0"/>
              <a:t>主语 </a:t>
            </a:r>
            <a:r>
              <a:rPr lang="en-US" altLang="zh-CN" sz="2400" b="1" dirty="0"/>
              <a:t>+ </a:t>
            </a:r>
            <a:r>
              <a:rPr lang="zh-CN" altLang="en-US" sz="2400" b="1" dirty="0"/>
              <a:t>谓语 </a:t>
            </a:r>
            <a:r>
              <a:rPr lang="en-US" altLang="zh-CN" sz="2400" b="1" dirty="0"/>
              <a:t>+ </a:t>
            </a:r>
            <a:r>
              <a:rPr lang="zh-CN" altLang="en-US" sz="2400" b="1" dirty="0"/>
              <a:t>宾语</a:t>
            </a:r>
            <a:r>
              <a:rPr lang="en-US" altLang="zh-CN" sz="2400" b="1" dirty="0"/>
              <a:t>"</a:t>
            </a:r>
            <a:r>
              <a:rPr lang="zh-CN" altLang="en-US" sz="2400" b="1" dirty="0"/>
              <a:t>是 </a:t>
            </a:r>
            <a:r>
              <a:rPr lang="en-US" altLang="zh-CN" sz="2400" b="1" dirty="0"/>
              <a:t>RDF </a:t>
            </a:r>
            <a:r>
              <a:rPr lang="zh-CN" altLang="en-US" sz="2400" b="1" dirty="0"/>
              <a:t>的核心概念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例：天空是蓝色的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RDF</a:t>
            </a:r>
            <a:r>
              <a:rPr lang="zh-CN" altLang="en-US" sz="2400" dirty="0"/>
              <a:t>语法表现形式：     天空</a:t>
            </a:r>
            <a:r>
              <a:rPr lang="en-US" altLang="zh-CN" sz="2400" dirty="0"/>
              <a:t>“</a:t>
            </a:r>
            <a:r>
              <a:rPr lang="zh-CN" altLang="en-US" sz="2400" dirty="0"/>
              <a:t>（主语）</a:t>
            </a:r>
            <a:r>
              <a:rPr lang="en-US" altLang="zh-CN" sz="2400" dirty="0"/>
              <a:t>+</a:t>
            </a:r>
            <a:r>
              <a:rPr lang="zh-CN" altLang="en-US" sz="2400" dirty="0"/>
              <a:t>颜色（谓语）</a:t>
            </a:r>
            <a:r>
              <a:rPr lang="en-US" altLang="zh-CN" sz="2400" dirty="0"/>
              <a:t>+"</a:t>
            </a:r>
            <a:r>
              <a:rPr lang="zh-CN" altLang="en-US" sz="2400" dirty="0"/>
              <a:t>蓝色</a:t>
            </a:r>
            <a:r>
              <a:rPr lang="en-US" altLang="zh-CN" sz="2400" dirty="0"/>
              <a:t>"</a:t>
            </a:r>
            <a:r>
              <a:rPr lang="zh-CN" altLang="en-US" sz="2400" dirty="0"/>
              <a:t>（宾语）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谓语的标识：</a:t>
            </a:r>
            <a:r>
              <a:rPr lang="zh-CN" altLang="en-US" sz="2400" dirty="0"/>
              <a:t>任何人都可以定义自己的谓语，</a:t>
            </a:r>
            <a:r>
              <a:rPr lang="en-US" altLang="zh-CN" sz="2400" dirty="0"/>
              <a:t>RDF </a:t>
            </a:r>
            <a:r>
              <a:rPr lang="zh-CN" altLang="en-US" sz="2400" dirty="0"/>
              <a:t>要求</a:t>
            </a:r>
            <a:r>
              <a:rPr lang="zh-CN" altLang="en-US" sz="2400" dirty="0">
                <a:solidFill>
                  <a:srgbClr val="FF0000"/>
                </a:solidFill>
              </a:rPr>
              <a:t>每套谓语</a:t>
            </a:r>
            <a:r>
              <a:rPr lang="zh-CN" altLang="en-US" sz="2400" dirty="0"/>
              <a:t>必须有一个明确的</a:t>
            </a:r>
            <a:r>
              <a:rPr lang="en-US" altLang="zh-CN" sz="2400" dirty="0"/>
              <a:t>URL</a:t>
            </a:r>
            <a:r>
              <a:rPr lang="zh-CN" altLang="en-US" sz="2400" dirty="0"/>
              <a:t>来标识自己，</a:t>
            </a:r>
            <a:r>
              <a:rPr lang="en-US" altLang="zh-CN" sz="2400" dirty="0">
                <a:solidFill>
                  <a:srgbClr val="FF0000"/>
                </a:solidFill>
              </a:rPr>
              <a:t>RDF </a:t>
            </a:r>
            <a:r>
              <a:rPr lang="zh-CN" altLang="en-US" sz="2400" dirty="0">
                <a:solidFill>
                  <a:srgbClr val="FF0000"/>
                </a:solidFill>
              </a:rPr>
              <a:t>官方定义了一套常用的谓语</a:t>
            </a:r>
            <a:r>
              <a:rPr lang="zh-CN" altLang="en-US" sz="2400" dirty="0"/>
              <a:t>，</a:t>
            </a:r>
            <a:r>
              <a:rPr lang="en-US" altLang="zh-CN" sz="2400" dirty="0"/>
              <a:t>URL</a:t>
            </a:r>
            <a:r>
              <a:rPr lang="zh-CN" altLang="en-US" sz="2400" dirty="0"/>
              <a:t>为：</a:t>
            </a:r>
            <a:r>
              <a:rPr lang="en-US" altLang="zh-CN" sz="2400" dirty="0"/>
              <a:t>https://www.w3.org/1999/02/22-rdf-syntax-ns 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使用某种谓语时，只要引用该谓语的</a:t>
            </a:r>
            <a:r>
              <a:rPr lang="en-US" altLang="zh-CN" sz="2400" dirty="0"/>
              <a:t>URL</a:t>
            </a:r>
            <a:r>
              <a:rPr lang="zh-CN" altLang="en-US" sz="2400" dirty="0"/>
              <a:t>，业内即可理解。</a:t>
            </a:r>
          </a:p>
          <a:p>
            <a:endParaRPr lang="en-US" altLang="zh-CN" sz="2400" dirty="0"/>
          </a:p>
          <a:p>
            <a:r>
              <a:rPr lang="zh-CN" altLang="en-US" sz="2400" b="1" dirty="0"/>
              <a:t>谓语的简化引用：</a:t>
            </a:r>
            <a:r>
              <a:rPr lang="zh-CN" altLang="en-US" sz="2400" dirty="0"/>
              <a:t>为简化对于冗长的</a:t>
            </a:r>
            <a:r>
              <a:rPr lang="en-US" altLang="zh-CN" sz="2400" dirty="0"/>
              <a:t>URL</a:t>
            </a:r>
            <a:r>
              <a:rPr lang="zh-CN" altLang="en-US" sz="2400" dirty="0"/>
              <a:t>的引用，</a:t>
            </a:r>
            <a:r>
              <a:rPr lang="en-US" altLang="zh-CN" sz="2400" dirty="0"/>
              <a:t>RDF </a:t>
            </a:r>
            <a:r>
              <a:rPr lang="zh-CN" altLang="en-US" sz="2400" dirty="0"/>
              <a:t>允许</a:t>
            </a:r>
            <a:r>
              <a:rPr lang="zh-CN" altLang="en-US" sz="2400" dirty="0">
                <a:solidFill>
                  <a:srgbClr val="FF0000"/>
                </a:solidFill>
              </a:rPr>
              <a:t>指定一个前缀来代表 </a:t>
            </a:r>
            <a:r>
              <a:rPr lang="en-US" altLang="zh-CN" sz="2400" dirty="0">
                <a:solidFill>
                  <a:srgbClr val="FF0000"/>
                </a:solidFill>
              </a:rPr>
              <a:t>URL </a:t>
            </a:r>
            <a:r>
              <a:rPr lang="zh-CN" altLang="en-US" sz="2400" dirty="0">
                <a:solidFill>
                  <a:srgbClr val="FF0000"/>
                </a:solidFill>
              </a:rPr>
              <a:t>地址</a:t>
            </a:r>
            <a:r>
              <a:rPr lang="zh-CN" altLang="en-US" sz="2400" dirty="0"/>
              <a:t>，例如上述官方谓语的 </a:t>
            </a:r>
            <a:r>
              <a:rPr lang="en-US" altLang="zh-CN" sz="2400" dirty="0"/>
              <a:t>URL</a:t>
            </a:r>
            <a:r>
              <a:rPr lang="zh-CN" altLang="en-US" sz="2400" dirty="0"/>
              <a:t>，通常用前缀</a:t>
            </a:r>
            <a:r>
              <a:rPr lang="en-US" altLang="zh-CN" sz="2400" dirty="0"/>
              <a:t>rdf</a:t>
            </a:r>
            <a:r>
              <a:rPr lang="zh-CN" altLang="en-US" sz="2400" dirty="0"/>
              <a:t>表示。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PREFIX rdf</a:t>
            </a:r>
            <a:r>
              <a:rPr lang="en-US" altLang="zh-CN" sz="2400" dirty="0">
                <a:solidFill>
                  <a:srgbClr val="00B0F0"/>
                </a:solidFill>
              </a:rPr>
              <a:t>: http://www.w3.org/1999/02/22-rdf-syntax-ns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5208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5.5 </a:t>
            </a:r>
            <a:r>
              <a:rPr lang="zh-CN" altLang="en-US" b="1" dirty="0"/>
              <a:t>大规模图计算任务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5.5.1 </a:t>
            </a:r>
            <a:r>
              <a:rPr lang="zh-CN" altLang="en-US" dirty="0"/>
              <a:t>图计算的典型任务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130</a:t>
            </a:fld>
            <a:endParaRPr lang="zh-CN" altLang="en-US" dirty="0"/>
          </a:p>
        </p:txBody>
      </p:sp>
      <p:pic>
        <p:nvPicPr>
          <p:cNvPr id="5" name="图片 4" descr="clip_image002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60" y="2005012"/>
            <a:ext cx="8288060" cy="4464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7801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5.5.1 </a:t>
            </a:r>
            <a:r>
              <a:rPr lang="zh-CN" altLang="en-US" dirty="0"/>
              <a:t>图计算的典型任务（续）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Wikipedia</a:t>
            </a:r>
            <a:r>
              <a:rPr lang="zh-CN" altLang="en-US" sz="2400" dirty="0"/>
              <a:t>文档转换为</a:t>
            </a:r>
            <a:r>
              <a:rPr lang="en-US" altLang="zh-CN" sz="2400" dirty="0"/>
              <a:t>Link table</a:t>
            </a:r>
            <a:r>
              <a:rPr lang="zh-CN" altLang="en-US" sz="2400" dirty="0"/>
              <a:t>和</a:t>
            </a:r>
            <a:r>
              <a:rPr lang="en-US" altLang="zh-CN" sz="2400" dirty="0"/>
              <a:t>Editor Table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Link</a:t>
            </a:r>
            <a:r>
              <a:rPr lang="zh-CN" altLang="en-US" sz="2400" dirty="0"/>
              <a:t>表生成</a:t>
            </a:r>
            <a:r>
              <a:rPr lang="en-US" altLang="zh-CN" sz="2400" dirty="0"/>
              <a:t>Hyperlinks</a:t>
            </a:r>
            <a:r>
              <a:rPr lang="zh-CN" altLang="en-US" sz="2400" dirty="0"/>
              <a:t>超链接图，采用</a:t>
            </a:r>
            <a:r>
              <a:rPr lang="en-US" altLang="zh-CN" sz="2400" dirty="0"/>
              <a:t>PageRank</a:t>
            </a:r>
            <a:r>
              <a:rPr lang="zh-CN" altLang="en-US" sz="2400" dirty="0"/>
              <a:t>得出有影响力的节点。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Editor</a:t>
            </a:r>
            <a:r>
              <a:rPr lang="zh-CN" altLang="en-US" sz="2400" dirty="0"/>
              <a:t>表生成</a:t>
            </a:r>
            <a:r>
              <a:rPr lang="en-US" altLang="zh-CN" sz="2400" dirty="0"/>
              <a:t>Editor</a:t>
            </a:r>
            <a:r>
              <a:rPr lang="zh-CN" altLang="en-US" sz="2400" dirty="0"/>
              <a:t>图，通过基于三角形计算的社区发现算法识别出社区和用户的社交属性。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）结合上述两个结果可以得到有影响力的社区。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805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5.5.2 </a:t>
            </a:r>
            <a:r>
              <a:rPr lang="zh-CN" altLang="en-US" dirty="0"/>
              <a:t>图计算模型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BSP</a:t>
            </a:r>
            <a:r>
              <a:rPr lang="zh-CN" altLang="en-US" sz="2400" b="1" dirty="0"/>
              <a:t>模型</a:t>
            </a:r>
            <a:r>
              <a:rPr lang="en-US" altLang="zh-CN" sz="2400" dirty="0"/>
              <a:t>——</a:t>
            </a:r>
            <a:r>
              <a:rPr lang="zh-CN" altLang="en-US" sz="2400" dirty="0"/>
              <a:t>整体同步并行模式（</a:t>
            </a:r>
            <a:r>
              <a:rPr lang="en-US" altLang="zh-CN" sz="2400" dirty="0"/>
              <a:t>Bulk Synchronous Parallell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i="1" dirty="0">
                <a:solidFill>
                  <a:srgbClr val="0277EC"/>
                </a:solidFill>
              </a:rPr>
              <a:t>来自</a:t>
            </a:r>
            <a:r>
              <a:rPr lang="en-US" altLang="zh-CN" sz="2400" i="1" dirty="0">
                <a:solidFill>
                  <a:srgbClr val="0277EC"/>
                </a:solidFill>
              </a:rPr>
              <a:t>Google</a:t>
            </a:r>
            <a:r>
              <a:rPr lang="zh-CN" altLang="en-US" sz="2400" i="1" dirty="0">
                <a:solidFill>
                  <a:srgbClr val="0277EC"/>
                </a:solidFill>
              </a:rPr>
              <a:t>的</a:t>
            </a:r>
            <a:r>
              <a:rPr lang="en-US" altLang="zh-CN" sz="2400" i="1" dirty="0">
                <a:solidFill>
                  <a:srgbClr val="0277EC"/>
                </a:solidFill>
              </a:rPr>
              <a:t>Pregel</a:t>
            </a:r>
            <a:r>
              <a:rPr lang="zh-CN" altLang="en-US" sz="2400" i="1" dirty="0">
                <a:solidFill>
                  <a:srgbClr val="0277EC"/>
                </a:solidFill>
              </a:rPr>
              <a:t>、来自</a:t>
            </a:r>
            <a:r>
              <a:rPr lang="en-US" altLang="zh-CN" sz="2400" i="1" dirty="0">
                <a:solidFill>
                  <a:srgbClr val="0277EC"/>
                </a:solidFill>
              </a:rPr>
              <a:t>Apache</a:t>
            </a:r>
            <a:r>
              <a:rPr lang="zh-CN" altLang="en-US" sz="2400" i="1" dirty="0">
                <a:solidFill>
                  <a:srgbClr val="0277EC"/>
                </a:solidFill>
              </a:rPr>
              <a:t>开源的图计算框架</a:t>
            </a:r>
            <a:r>
              <a:rPr lang="en-US" altLang="zh-CN" sz="2400" i="1" dirty="0">
                <a:solidFill>
                  <a:srgbClr val="0277EC"/>
                </a:solidFill>
              </a:rPr>
              <a:t>Giraph/HAMA</a:t>
            </a:r>
            <a:r>
              <a:rPr lang="zh-CN" altLang="en-US" sz="2400" i="1" dirty="0">
                <a:solidFill>
                  <a:srgbClr val="0277EC"/>
                </a:solidFill>
              </a:rPr>
              <a:t>，目前的图计算框架基本上都遵循</a:t>
            </a:r>
            <a:r>
              <a:rPr lang="en-US" altLang="zh-CN" sz="2400" i="1" dirty="0">
                <a:solidFill>
                  <a:srgbClr val="0277EC"/>
                </a:solidFill>
              </a:rPr>
              <a:t>BSP</a:t>
            </a:r>
            <a:r>
              <a:rPr lang="zh-CN" altLang="en-US" sz="2400" i="1" dirty="0">
                <a:solidFill>
                  <a:srgbClr val="0277EC"/>
                </a:solidFill>
              </a:rPr>
              <a:t>图计算模式。</a:t>
            </a:r>
            <a:endParaRPr lang="en-US" altLang="zh-CN" sz="2400" i="1" dirty="0">
              <a:solidFill>
                <a:srgbClr val="0277EC"/>
              </a:solidFill>
            </a:endParaRPr>
          </a:p>
          <a:p>
            <a:endParaRPr lang="en-US" altLang="zh-CN" sz="2400" dirty="0"/>
          </a:p>
          <a:p>
            <a:r>
              <a:rPr lang="en-US" altLang="zh-CN" sz="2400" b="1" dirty="0"/>
              <a:t>GAS</a:t>
            </a:r>
            <a:r>
              <a:rPr lang="zh-CN" altLang="en-US" sz="2400" b="1" dirty="0"/>
              <a:t>模型</a:t>
            </a:r>
            <a:r>
              <a:rPr lang="en-US" altLang="zh-CN" sz="2400" dirty="0"/>
              <a:t>——</a:t>
            </a:r>
            <a:r>
              <a:rPr lang="zh-CN" altLang="en-US" sz="2400" dirty="0"/>
              <a:t>邻居更新模型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277EC"/>
                </a:solidFill>
              </a:rPr>
              <a:t>GraphLab</a:t>
            </a:r>
            <a:endParaRPr lang="zh-CN" altLang="en-US" sz="2400" i="1" dirty="0">
              <a:solidFill>
                <a:srgbClr val="0277EC"/>
              </a:solidFill>
            </a:endParaRP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2995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9821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Pregel</a:t>
            </a:r>
            <a:r>
              <a:rPr lang="zh-CN" altLang="en-US" sz="2400" b="1" dirty="0"/>
              <a:t>像顶点一样思考（</a:t>
            </a:r>
            <a:r>
              <a:rPr lang="en-US" altLang="zh-CN" sz="2400" b="1" dirty="0"/>
              <a:t>think like a vertex</a:t>
            </a:r>
            <a:r>
              <a:rPr lang="zh-CN" altLang="en-US" sz="2400" b="1" dirty="0"/>
              <a:t>）</a:t>
            </a:r>
            <a:r>
              <a:rPr lang="zh-CN" altLang="en-US" sz="2400" dirty="0"/>
              <a:t>的图计算模式：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借鉴</a:t>
            </a:r>
            <a:r>
              <a:rPr lang="en-US" altLang="zh-CN" sz="2400" dirty="0"/>
              <a:t>MapReduce</a:t>
            </a:r>
            <a:r>
              <a:rPr lang="zh-CN" altLang="en-US" sz="2400" dirty="0"/>
              <a:t>的思想，以</a:t>
            </a:r>
            <a:r>
              <a:rPr lang="zh-CN" altLang="en-US" sz="2400" b="1" dirty="0"/>
              <a:t>消息在点之间传递数据</a:t>
            </a:r>
            <a:r>
              <a:rPr lang="zh-CN" altLang="en-US" sz="2400" dirty="0"/>
              <a:t>的方式，提出的图计算模式。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277EC"/>
                </a:solidFill>
              </a:rPr>
              <a:t>用户无需考虑并行分布式计算的细节，只需要实现一个</a:t>
            </a:r>
            <a:r>
              <a:rPr lang="zh-CN" altLang="en-US" sz="2400" b="1" dirty="0">
                <a:solidFill>
                  <a:srgbClr val="0070C0"/>
                </a:solidFill>
              </a:rPr>
              <a:t>顶点更新函数</a:t>
            </a:r>
            <a:r>
              <a:rPr lang="zh-CN" altLang="en-US" sz="2400" dirty="0">
                <a:solidFill>
                  <a:srgbClr val="0277EC"/>
                </a:solidFill>
              </a:rPr>
              <a:t>，让图计算框架在遍历顶点时进行调用即可。</a:t>
            </a:r>
          </a:p>
          <a:p>
            <a:endParaRPr lang="en-US" altLang="zh-CN" sz="2400" dirty="0"/>
          </a:p>
          <a:p>
            <a:r>
              <a:rPr lang="zh-CN" altLang="en-US" sz="2400" dirty="0"/>
              <a:t>（输入输出均为有向图）</a:t>
            </a:r>
            <a:endParaRPr lang="en-US" altLang="zh-CN" sz="2400" dirty="0"/>
          </a:p>
          <a:p>
            <a:r>
              <a:rPr lang="zh-CN" altLang="en-US" sz="2400" dirty="0"/>
              <a:t>     将计算分成一系列的</a:t>
            </a:r>
            <a:r>
              <a:rPr lang="zh-CN" altLang="en-US" sz="2400" b="1" dirty="0"/>
              <a:t>超步（</a:t>
            </a:r>
            <a:r>
              <a:rPr lang="en-US" altLang="zh-CN" sz="2400" b="1" dirty="0"/>
              <a:t>superstep</a:t>
            </a:r>
            <a:r>
              <a:rPr lang="zh-CN" altLang="en-US" sz="2400" b="1" dirty="0"/>
              <a:t>）</a:t>
            </a:r>
            <a:r>
              <a:rPr lang="zh-CN" altLang="en-US" sz="2400" dirty="0"/>
              <a:t>的</a:t>
            </a:r>
            <a:r>
              <a:rPr lang="zh-CN" altLang="en-US" sz="2400" b="1" dirty="0"/>
              <a:t>迭代</a:t>
            </a:r>
            <a:r>
              <a:rPr lang="zh-CN" altLang="en-US" sz="2400" dirty="0"/>
              <a:t>（</a:t>
            </a:r>
            <a:r>
              <a:rPr lang="en-US" altLang="zh-CN" sz="2400" b="1" dirty="0"/>
              <a:t>iteration</a:t>
            </a:r>
            <a:r>
              <a:rPr lang="zh-CN" altLang="en-US" sz="2400" dirty="0"/>
              <a:t>）。从纵向上看，它是一个</a:t>
            </a:r>
            <a:r>
              <a:rPr lang="zh-CN" altLang="en-US" sz="2400" b="1" dirty="0"/>
              <a:t>串行</a:t>
            </a:r>
            <a:r>
              <a:rPr lang="zh-CN" altLang="en-US" sz="2400" dirty="0"/>
              <a:t>模型；而从横向上看，它是一个</a:t>
            </a:r>
            <a:r>
              <a:rPr lang="zh-CN" altLang="en-US" sz="2400" b="1" dirty="0"/>
              <a:t>并行</a:t>
            </a:r>
            <a:r>
              <a:rPr lang="zh-CN" altLang="en-US" sz="2400" dirty="0"/>
              <a:t>的模型。</a:t>
            </a:r>
            <a:endParaRPr lang="en-US" altLang="zh-CN" sz="2400" dirty="0"/>
          </a:p>
          <a:p>
            <a:r>
              <a:rPr lang="zh-CN" altLang="en-US" sz="2400" dirty="0"/>
              <a:t>     每两个</a:t>
            </a:r>
            <a:r>
              <a:rPr lang="en-US" altLang="zh-CN" sz="2400" dirty="0"/>
              <a:t>superstep</a:t>
            </a:r>
            <a:r>
              <a:rPr lang="zh-CN" altLang="en-US" sz="2400" dirty="0"/>
              <a:t>之间设置一个</a:t>
            </a:r>
            <a:r>
              <a:rPr lang="zh-CN" altLang="en-US" sz="2400" b="1" dirty="0"/>
              <a:t>栅栏点（</a:t>
            </a:r>
            <a:r>
              <a:rPr lang="en-US" altLang="zh-CN" sz="2400" b="1" dirty="0"/>
              <a:t>barrier</a:t>
            </a:r>
            <a:r>
              <a:rPr lang="zh-CN" altLang="en-US" sz="2400" b="1" dirty="0"/>
              <a:t>）</a:t>
            </a:r>
            <a:r>
              <a:rPr lang="zh-CN" altLang="en-US" sz="2400" dirty="0"/>
              <a:t>，即整体</a:t>
            </a:r>
            <a:r>
              <a:rPr lang="zh-CN" altLang="en-US" sz="2400" b="1" dirty="0"/>
              <a:t>同步点</a:t>
            </a:r>
            <a:r>
              <a:rPr lang="zh-CN" altLang="en-US" sz="2400" dirty="0"/>
              <a:t>，确定所有并行的计算都完成后再启动下一轮</a:t>
            </a:r>
            <a:r>
              <a:rPr lang="en-US" altLang="zh-CN" sz="2400" dirty="0"/>
              <a:t>superstep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8567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9821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每一个超步</a:t>
            </a:r>
            <a:r>
              <a:rPr lang="en-US" altLang="zh-CN" sz="2400" dirty="0">
                <a:solidFill>
                  <a:srgbClr val="FF0000"/>
                </a:solidFill>
              </a:rPr>
              <a:t>compute</a:t>
            </a:r>
            <a:r>
              <a:rPr lang="zh-CN" altLang="en-US" sz="2400" dirty="0"/>
              <a:t>包含三部分内容：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计算</a:t>
            </a:r>
            <a:r>
              <a:rPr lang="en-US" altLang="zh-CN" sz="2400" dirty="0">
                <a:solidFill>
                  <a:srgbClr val="FF0000"/>
                </a:solidFill>
              </a:rPr>
              <a:t>dosomething</a:t>
            </a:r>
            <a:r>
              <a:rPr lang="zh-CN" altLang="en-US" sz="2400" dirty="0"/>
              <a:t>，每一个</a:t>
            </a:r>
            <a:r>
              <a:rPr lang="en-US" altLang="zh-CN" sz="2400" dirty="0"/>
              <a:t>processor</a:t>
            </a:r>
            <a:r>
              <a:rPr lang="zh-CN" altLang="en-US" sz="2400" dirty="0"/>
              <a:t>利用上一个</a:t>
            </a:r>
            <a:r>
              <a:rPr lang="en-US" altLang="zh-CN" sz="2400" dirty="0"/>
              <a:t>superstep</a:t>
            </a:r>
            <a:r>
              <a:rPr lang="zh-CN" altLang="en-US" sz="2400" dirty="0"/>
              <a:t>传过来的消息和本地的数据进行本地计算；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消息传递</a:t>
            </a:r>
            <a:r>
              <a:rPr lang="en-US" altLang="zh-CN" sz="2400" dirty="0">
                <a:solidFill>
                  <a:srgbClr val="FF0000"/>
                </a:solidFill>
              </a:rPr>
              <a:t>sendmessage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zh-CN" altLang="en-US" sz="2400" dirty="0"/>
              <a:t>每一个</a:t>
            </a:r>
            <a:r>
              <a:rPr lang="en-US" altLang="zh-CN" sz="2400" dirty="0"/>
              <a:t>processor</a:t>
            </a:r>
            <a:r>
              <a:rPr lang="zh-CN" altLang="en-US" sz="2400" dirty="0"/>
              <a:t>计算完毕后，将消息传递个与之关联的其它</a:t>
            </a:r>
            <a:r>
              <a:rPr lang="en-US" altLang="zh-CN" sz="2400" dirty="0"/>
              <a:t>processors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整体同步点，</a:t>
            </a:r>
            <a:r>
              <a:rPr lang="zh-CN" altLang="en-US" sz="2400" dirty="0"/>
              <a:t>用于整体同步，确定所有的计算和消息传递都进行完毕后，</a:t>
            </a:r>
            <a:r>
              <a:rPr lang="zh-CN" altLang="en-US" sz="2400" dirty="0">
                <a:solidFill>
                  <a:srgbClr val="FF0000"/>
                </a:solidFill>
              </a:rPr>
              <a:t>进入下一个</a:t>
            </a:r>
            <a:r>
              <a:rPr lang="en-US" altLang="zh-CN" sz="2400" dirty="0">
                <a:solidFill>
                  <a:srgbClr val="FF0000"/>
                </a:solidFill>
              </a:rPr>
              <a:t>superstep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9353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常见代码模板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135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64" y="2135130"/>
            <a:ext cx="6510859" cy="367013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835696" y="2564904"/>
            <a:ext cx="4464496" cy="432048"/>
          </a:xfrm>
          <a:prstGeom prst="ellipse">
            <a:avLst/>
          </a:prstGeom>
          <a:noFill/>
          <a:ln w="425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00964" y="3789040"/>
            <a:ext cx="3403084" cy="360040"/>
          </a:xfrm>
          <a:prstGeom prst="ellipse">
            <a:avLst/>
          </a:prstGeom>
          <a:noFill/>
          <a:ln w="42500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691680" y="4437112"/>
            <a:ext cx="4176464" cy="648072"/>
          </a:xfrm>
          <a:prstGeom prst="ellipse">
            <a:avLst/>
          </a:prstGeom>
          <a:noFill/>
          <a:ln w="42500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37C8D0DE-65DF-4A4E-8D65-A479FFF4DDD2}"/>
              </a:ext>
            </a:extLst>
          </p:cNvPr>
          <p:cNvSpPr/>
          <p:nvPr/>
        </p:nvSpPr>
        <p:spPr>
          <a:xfrm>
            <a:off x="7333673" y="2564904"/>
            <a:ext cx="914400" cy="1677635"/>
          </a:xfrm>
          <a:prstGeom prst="wedgeRoundRectCallout">
            <a:avLst>
              <a:gd name="adj1" fmla="val -173358"/>
              <a:gd name="adj2" fmla="val 28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计算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53FD3F8B-9981-4A48-B05A-7C46E001BA6D}"/>
              </a:ext>
            </a:extLst>
          </p:cNvPr>
          <p:cNvSpPr/>
          <p:nvPr/>
        </p:nvSpPr>
        <p:spPr>
          <a:xfrm>
            <a:off x="7745339" y="5521981"/>
            <a:ext cx="1611097" cy="620201"/>
          </a:xfrm>
          <a:prstGeom prst="wedgeRoundRectCallout">
            <a:avLst>
              <a:gd name="adj1" fmla="val -160500"/>
              <a:gd name="adj2" fmla="val -156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消息传递</a:t>
            </a:r>
          </a:p>
        </p:txBody>
      </p:sp>
    </p:spTree>
    <p:extLst>
      <p:ext uri="{BB962C8B-B14F-4D97-AF65-F5344CB8AC3E}">
        <p14:creationId xmlns:p14="http://schemas.microsoft.com/office/powerpoint/2010/main" val="95021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分布式</a:t>
            </a:r>
            <a:r>
              <a:rPr lang="en-US" altLang="zh-CN" sz="2400" dirty="0"/>
              <a:t>BSP</a:t>
            </a:r>
            <a:r>
              <a:rPr lang="zh-CN" altLang="en-US" sz="2400" dirty="0"/>
              <a:t>图计算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64" y="2383206"/>
            <a:ext cx="6991061" cy="34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32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master</a:t>
            </a:r>
            <a:r>
              <a:rPr lang="zh-CN" altLang="en-US" sz="2400" dirty="0"/>
              <a:t>将图分区，然后将一个或多个</a:t>
            </a:r>
            <a:r>
              <a:rPr lang="en-US" altLang="zh-CN" sz="2400" dirty="0"/>
              <a:t>partition</a:t>
            </a:r>
            <a:r>
              <a:rPr lang="zh-CN" altLang="en-US" sz="2400" dirty="0"/>
              <a:t>分给</a:t>
            </a:r>
            <a:r>
              <a:rPr lang="en-US" altLang="zh-CN" sz="2400" dirty="0"/>
              <a:t>worker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worker</a:t>
            </a:r>
            <a:r>
              <a:rPr lang="zh-CN" altLang="en-US" sz="2400" dirty="0"/>
              <a:t>为每一个</a:t>
            </a:r>
            <a:r>
              <a:rPr lang="en-US" altLang="zh-CN" sz="2400" dirty="0"/>
              <a:t>partition</a:t>
            </a:r>
            <a:r>
              <a:rPr lang="zh-CN" altLang="en-US" sz="2400" dirty="0"/>
              <a:t>启动一个线程，该线程</a:t>
            </a:r>
            <a:r>
              <a:rPr lang="zh-CN" altLang="en-US" sz="2400" dirty="0">
                <a:solidFill>
                  <a:srgbClr val="FF0000"/>
                </a:solidFill>
              </a:rPr>
              <a:t>轮询</a:t>
            </a:r>
            <a:r>
              <a:rPr lang="en-US" altLang="zh-CN" sz="2400" dirty="0">
                <a:solidFill>
                  <a:srgbClr val="FF0000"/>
                </a:solidFill>
              </a:rPr>
              <a:t>partition</a:t>
            </a:r>
            <a:r>
              <a:rPr lang="zh-CN" altLang="en-US" sz="2400" dirty="0">
                <a:solidFill>
                  <a:srgbClr val="FF0000"/>
                </a:solidFill>
              </a:rPr>
              <a:t>中的顶点，为每一个</a:t>
            </a:r>
            <a:r>
              <a:rPr lang="en-US" altLang="zh-CN" sz="2400" b="1" dirty="0">
                <a:solidFill>
                  <a:srgbClr val="FF0000"/>
                </a:solidFill>
              </a:rPr>
              <a:t>active</a:t>
            </a:r>
            <a:r>
              <a:rPr lang="zh-CN" altLang="en-US" sz="2400" b="1" dirty="0">
                <a:solidFill>
                  <a:srgbClr val="FF0000"/>
                </a:solidFill>
              </a:rPr>
              <a:t>状态</a:t>
            </a:r>
            <a:r>
              <a:rPr lang="zh-CN" altLang="en-US" sz="2400" dirty="0">
                <a:solidFill>
                  <a:srgbClr val="FF0000"/>
                </a:solidFill>
              </a:rPr>
              <a:t>的顶点调用</a:t>
            </a:r>
            <a:r>
              <a:rPr lang="en-US" altLang="zh-CN" sz="2400" dirty="0">
                <a:solidFill>
                  <a:srgbClr val="FF0000"/>
                </a:solidFill>
              </a:rPr>
              <a:t>compute</a:t>
            </a:r>
            <a:r>
              <a:rPr lang="zh-CN" altLang="en-US" sz="2400" dirty="0">
                <a:solidFill>
                  <a:srgbClr val="FF0000"/>
                </a:solidFill>
              </a:rPr>
              <a:t>方法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compute</a:t>
            </a:r>
            <a:r>
              <a:rPr lang="zh-CN" altLang="en-US" sz="2400" dirty="0"/>
              <a:t>完成后，按照</a:t>
            </a:r>
            <a:r>
              <a:rPr lang="en-US" altLang="zh-CN" sz="2400" dirty="0"/>
              <a:t>edge</a:t>
            </a:r>
            <a:r>
              <a:rPr lang="zh-CN" altLang="en-US" sz="2400" dirty="0"/>
              <a:t>的信息将计算结果通过消息传递方式传给其它顶点；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zh-CN" altLang="en-US" sz="2400" b="1" dirty="0"/>
              <a:t>完成同步后</a:t>
            </a:r>
            <a:r>
              <a:rPr lang="zh-CN" altLang="en-US" sz="2400" dirty="0"/>
              <a:t>，重复执行</a:t>
            </a:r>
            <a:r>
              <a:rPr lang="en-US" altLang="zh-CN" sz="2400" dirty="0"/>
              <a:t>2,3</a:t>
            </a:r>
            <a:r>
              <a:rPr lang="zh-CN" altLang="en-US" sz="2400" dirty="0"/>
              <a:t>操作，</a:t>
            </a:r>
            <a:r>
              <a:rPr lang="zh-CN" altLang="en-US" sz="2400" b="1" dirty="0"/>
              <a:t>直到没有</a:t>
            </a:r>
            <a:r>
              <a:rPr lang="en-US" altLang="zh-CN" sz="2400" b="1" dirty="0"/>
              <a:t>active</a:t>
            </a:r>
            <a:r>
              <a:rPr lang="zh-CN" altLang="en-US" sz="2400" b="1" dirty="0"/>
              <a:t>状态顶点</a:t>
            </a:r>
            <a:r>
              <a:rPr lang="zh-CN" altLang="en-US" sz="2400" dirty="0"/>
              <a:t>或者</a:t>
            </a:r>
            <a:r>
              <a:rPr lang="zh-CN" altLang="en-US" sz="2400" b="1" dirty="0"/>
              <a:t>迭代次数到达指定数目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0502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       BSP</a:t>
            </a:r>
            <a:r>
              <a:rPr lang="zh-CN" altLang="en-US" sz="2400" dirty="0"/>
              <a:t>模型</a:t>
            </a:r>
            <a:r>
              <a:rPr lang="zh-CN" altLang="en-US" sz="2400" dirty="0">
                <a:solidFill>
                  <a:srgbClr val="FF0000"/>
                </a:solidFill>
              </a:rPr>
              <a:t>整体同步</a:t>
            </a:r>
            <a:r>
              <a:rPr lang="zh-CN" altLang="en-US" sz="2400" dirty="0"/>
              <a:t>并行的局限性</a:t>
            </a:r>
            <a:r>
              <a:rPr lang="en-US" altLang="zh-CN" sz="2400" dirty="0"/>
              <a:t>——</a:t>
            </a:r>
            <a:r>
              <a:rPr lang="zh-CN" altLang="en-US" sz="2400" dirty="0"/>
              <a:t>对于计算快的</a:t>
            </a:r>
            <a:r>
              <a:rPr lang="en-US" altLang="zh-CN" sz="2400" dirty="0"/>
              <a:t>worker</a:t>
            </a:r>
            <a:r>
              <a:rPr lang="zh-CN" altLang="en-US" sz="2400" dirty="0"/>
              <a:t>长期等待的问题无法解决。</a:t>
            </a:r>
            <a:endParaRPr lang="en-US" altLang="zh-CN" sz="2400" dirty="0"/>
          </a:p>
          <a:p>
            <a:r>
              <a:rPr lang="en-US" altLang="zh-CN" sz="2400" dirty="0"/>
              <a:t>     </a:t>
            </a:r>
            <a:endParaRPr lang="zh-CN" altLang="en-US" sz="2400" dirty="0"/>
          </a:p>
          <a:p>
            <a:r>
              <a:rPr lang="en-US" altLang="zh-CN" sz="2400" dirty="0"/>
              <a:t>       GAS</a:t>
            </a:r>
            <a:r>
              <a:rPr lang="zh-CN" altLang="en-US" sz="2400" dirty="0"/>
              <a:t>模型允许用户的自定义函数访问</a:t>
            </a:r>
            <a:r>
              <a:rPr lang="zh-CN" altLang="en-US" sz="2400" dirty="0">
                <a:solidFill>
                  <a:srgbClr val="FF0000"/>
                </a:solidFill>
              </a:rPr>
              <a:t>当前顶点的整个邻域</a:t>
            </a:r>
            <a:r>
              <a:rPr lang="zh-CN" altLang="en-US" sz="2400" dirty="0"/>
              <a:t>，可抽象成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altLang="zh-CN" sz="2400" dirty="0"/>
              <a:t>ather</a:t>
            </a:r>
            <a:r>
              <a:rPr lang="zh-CN" altLang="en-US" sz="2400" dirty="0"/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pply</a:t>
            </a:r>
            <a:r>
              <a:rPr lang="zh-CN" altLang="en-US" sz="2400" dirty="0"/>
              <a:t>和</a:t>
            </a:r>
            <a:r>
              <a:rPr lang="en-US" altLang="zh-CN" sz="2400" dirty="0">
                <a:solidFill>
                  <a:srgbClr val="FF0000"/>
                </a:solidFill>
              </a:rPr>
              <a:t>S</a:t>
            </a:r>
            <a:r>
              <a:rPr lang="en-US" altLang="zh-CN" sz="2400" dirty="0"/>
              <a:t>catter</a:t>
            </a:r>
            <a:r>
              <a:rPr lang="zh-CN" altLang="en-US" sz="2400" dirty="0"/>
              <a:t>三个阶段，简称为</a:t>
            </a:r>
            <a:r>
              <a:rPr lang="en-US" altLang="zh-CN" sz="2400" dirty="0"/>
              <a:t>GAS</a:t>
            </a:r>
            <a:r>
              <a:rPr lang="zh-CN" altLang="en-US" sz="2400" dirty="0"/>
              <a:t>。相对应，用户需要实现三个独立的函数</a:t>
            </a:r>
            <a:r>
              <a:rPr lang="en-US" altLang="zh-CN" sz="2400" dirty="0"/>
              <a:t>gather</a:t>
            </a:r>
            <a:r>
              <a:rPr lang="zh-CN" altLang="en-US" sz="2400" dirty="0"/>
              <a:t>、</a:t>
            </a:r>
            <a:r>
              <a:rPr lang="en-US" altLang="zh-CN" sz="2400" dirty="0"/>
              <a:t>apply</a:t>
            </a:r>
            <a:r>
              <a:rPr lang="zh-CN" altLang="en-US" sz="2400" dirty="0"/>
              <a:t>和</a:t>
            </a:r>
            <a:r>
              <a:rPr lang="en-US" altLang="zh-CN" sz="2400" dirty="0"/>
              <a:t>scatter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相比</a:t>
            </a:r>
            <a:r>
              <a:rPr lang="en-US" altLang="zh-CN" sz="2400" dirty="0"/>
              <a:t>Pregel</a:t>
            </a:r>
            <a:r>
              <a:rPr lang="zh-CN" altLang="en-US" sz="2400" dirty="0"/>
              <a:t>模型的</a:t>
            </a:r>
            <a:r>
              <a:rPr lang="zh-CN" altLang="en-US" sz="2400" b="1" dirty="0">
                <a:solidFill>
                  <a:srgbClr val="FF0000"/>
                </a:solidFill>
              </a:rPr>
              <a:t>消息通信</a:t>
            </a:r>
            <a:r>
              <a:rPr lang="zh-CN" altLang="en-US" sz="2400" dirty="0"/>
              <a:t>模式，</a:t>
            </a:r>
            <a:r>
              <a:rPr lang="en-US" altLang="zh-CN" sz="2400" dirty="0"/>
              <a:t>GraphLab</a:t>
            </a:r>
            <a:r>
              <a:rPr lang="zh-CN" altLang="en-US" sz="2400" dirty="0"/>
              <a:t>的</a:t>
            </a:r>
            <a:r>
              <a:rPr lang="en-US" altLang="zh-CN" sz="2400" dirty="0"/>
              <a:t>GAS</a:t>
            </a:r>
            <a:r>
              <a:rPr lang="zh-CN" altLang="en-US" sz="2400" dirty="0"/>
              <a:t>模型更偏向</a:t>
            </a:r>
            <a:r>
              <a:rPr lang="zh-CN" altLang="en-US" sz="2400" b="1" dirty="0">
                <a:solidFill>
                  <a:srgbClr val="FF0000"/>
                </a:solidFill>
              </a:rPr>
              <a:t>共享内存</a:t>
            </a:r>
            <a:r>
              <a:rPr lang="zh-CN" altLang="en-US" sz="2400" dirty="0"/>
              <a:t>风格。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7017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1.Gather</a:t>
            </a:r>
            <a:r>
              <a:rPr lang="zh-CN" altLang="en-US" sz="2400" dirty="0"/>
              <a:t>阶段</a:t>
            </a:r>
          </a:p>
          <a:p>
            <a:r>
              <a:rPr lang="zh-CN" altLang="en-US" sz="2400" dirty="0"/>
              <a:t>       工作顶点的边</a:t>
            </a:r>
            <a:r>
              <a:rPr lang="en-US" altLang="zh-CN" sz="2400" dirty="0"/>
              <a:t>(</a:t>
            </a:r>
            <a:r>
              <a:rPr lang="zh-CN" altLang="en-US" sz="2400" dirty="0"/>
              <a:t>所有边，或者是入边或出边</a:t>
            </a:r>
            <a:r>
              <a:rPr lang="en-US" altLang="zh-CN" sz="2400" dirty="0"/>
              <a:t>)</a:t>
            </a:r>
            <a:r>
              <a:rPr lang="zh-CN" altLang="en-US" sz="2400" dirty="0"/>
              <a:t>从邻接顶点和自身收集数据，记为</a:t>
            </a:r>
            <a:r>
              <a:rPr lang="en-US" altLang="zh-CN" sz="2400" dirty="0"/>
              <a:t>gather_data_i</a:t>
            </a:r>
            <a:r>
              <a:rPr lang="zh-CN" altLang="en-US" sz="2400" dirty="0"/>
              <a:t>，并对各个边的数据求和，记为</a:t>
            </a:r>
            <a:r>
              <a:rPr lang="en-US" altLang="zh-CN" sz="2400" dirty="0"/>
              <a:t>sum_data</a:t>
            </a:r>
            <a:r>
              <a:rPr lang="zh-CN" altLang="en-US" sz="2400" dirty="0"/>
              <a:t>。</a:t>
            </a:r>
            <a:r>
              <a:rPr lang="zh-CN" altLang="en-US" sz="2400" b="1" dirty="0"/>
              <a:t>这一阶段对工作顶点、边都是只读的。</a:t>
            </a:r>
          </a:p>
          <a:p>
            <a:r>
              <a:rPr lang="en-US" altLang="zh-CN" sz="2400" dirty="0"/>
              <a:t>2.Apply</a:t>
            </a:r>
            <a:r>
              <a:rPr lang="zh-CN" altLang="en-US" sz="2400" dirty="0"/>
              <a:t>阶段</a:t>
            </a:r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将</a:t>
            </a:r>
            <a:r>
              <a:rPr lang="en-US" altLang="zh-CN" sz="2400" dirty="0"/>
              <a:t>gather</a:t>
            </a:r>
            <a:r>
              <a:rPr lang="zh-CN" altLang="en-US" sz="2400" dirty="0"/>
              <a:t>计算的结果</a:t>
            </a:r>
            <a:r>
              <a:rPr lang="en-US" altLang="zh-CN" sz="2400" dirty="0"/>
              <a:t>sum_data</a:t>
            </a:r>
            <a:r>
              <a:rPr lang="zh-CN" altLang="en-US" sz="2400" dirty="0"/>
              <a:t>发送给</a:t>
            </a:r>
            <a:r>
              <a:rPr lang="en-US" altLang="zh-CN" sz="2400" dirty="0">
                <a:solidFill>
                  <a:srgbClr val="FF0000"/>
                </a:solidFill>
              </a:rPr>
              <a:t>master</a:t>
            </a:r>
            <a:r>
              <a:rPr lang="zh-CN" altLang="en-US" sz="2400" dirty="0">
                <a:solidFill>
                  <a:srgbClr val="FF0000"/>
                </a:solidFill>
              </a:rPr>
              <a:t>顶点</a:t>
            </a:r>
            <a:r>
              <a:rPr lang="zh-CN" altLang="en-US" sz="2400" dirty="0"/>
              <a:t>，</a:t>
            </a:r>
            <a:r>
              <a:rPr lang="en-US" altLang="zh-CN" sz="2400" dirty="0"/>
              <a:t>master</a:t>
            </a:r>
            <a:r>
              <a:rPr lang="zh-CN" altLang="en-US" sz="2400" dirty="0"/>
              <a:t>汇总为</a:t>
            </a:r>
            <a:r>
              <a:rPr lang="en-US" altLang="zh-CN" sz="2400" dirty="0"/>
              <a:t>total</a:t>
            </a:r>
            <a:r>
              <a:rPr lang="zh-CN" altLang="en-US" sz="2400" dirty="0"/>
              <a:t>。</a:t>
            </a:r>
            <a:r>
              <a:rPr lang="en-US" altLang="zh-CN" sz="2400" dirty="0"/>
              <a:t>Master</a:t>
            </a:r>
            <a:r>
              <a:rPr lang="zh-CN" altLang="en-US" sz="2400" dirty="0"/>
              <a:t>利用</a:t>
            </a:r>
            <a:r>
              <a:rPr lang="en-US" altLang="zh-CN" sz="2400" dirty="0"/>
              <a:t>total</a:t>
            </a:r>
            <a:r>
              <a:rPr lang="zh-CN" altLang="en-US" sz="2400" dirty="0"/>
              <a:t>和上一步的顶点数据，按照业务需求进一步计算，然后</a:t>
            </a:r>
            <a:r>
              <a:rPr lang="zh-CN" altLang="en-US" sz="2400" dirty="0">
                <a:solidFill>
                  <a:srgbClr val="FF0000"/>
                </a:solidFill>
              </a:rPr>
              <a:t>更新</a:t>
            </a:r>
            <a:r>
              <a:rPr lang="en-US" altLang="zh-CN" sz="2400" dirty="0">
                <a:solidFill>
                  <a:srgbClr val="FF0000"/>
                </a:solidFill>
              </a:rPr>
              <a:t>master</a:t>
            </a:r>
            <a:r>
              <a:rPr lang="zh-CN" altLang="en-US" sz="2400" dirty="0">
                <a:solidFill>
                  <a:srgbClr val="FF0000"/>
                </a:solidFill>
              </a:rPr>
              <a:t>的顶点数据</a:t>
            </a:r>
            <a:r>
              <a:rPr lang="zh-CN" altLang="en-US" sz="2400" dirty="0"/>
              <a:t>，并同步镜像</a:t>
            </a:r>
            <a:r>
              <a:rPr lang="en-US" altLang="zh-CN" sz="2400" dirty="0"/>
              <a:t>mirror</a:t>
            </a:r>
            <a:r>
              <a:rPr lang="zh-CN" altLang="en-US" sz="2400" dirty="0"/>
              <a:t>。</a:t>
            </a:r>
            <a:r>
              <a:rPr lang="en-US" altLang="zh-CN" sz="2400" b="1" dirty="0"/>
              <a:t>Apply</a:t>
            </a:r>
            <a:r>
              <a:rPr lang="zh-CN" altLang="en-US" sz="2400" b="1" dirty="0"/>
              <a:t>阶段中，工作顶点可修改，边不可修改。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54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9300"/>
            <a:ext cx="10215623" cy="56945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谓语的使用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多种谓语的前缀</a:t>
            </a:r>
            <a:r>
              <a:rPr lang="zh-CN" altLang="en-US" sz="2400" dirty="0"/>
              <a:t>：每个 </a:t>
            </a:r>
            <a:r>
              <a:rPr lang="en-US" altLang="zh-CN" sz="2400" dirty="0"/>
              <a:t>URL </a:t>
            </a:r>
            <a:r>
              <a:rPr lang="zh-CN" altLang="en-US" sz="2400" dirty="0"/>
              <a:t>里面可以包含</a:t>
            </a:r>
            <a:r>
              <a:rPr lang="zh-CN" altLang="en-US" sz="2400" dirty="0">
                <a:solidFill>
                  <a:srgbClr val="FF0000"/>
                </a:solidFill>
              </a:rPr>
              <a:t>多种谓语</a:t>
            </a:r>
            <a:r>
              <a:rPr lang="zh-CN" altLang="en-US" sz="2400" dirty="0"/>
              <a:t>，通过</a:t>
            </a:r>
            <a:r>
              <a:rPr lang="en-US" altLang="zh-CN" sz="2400" dirty="0"/>
              <a:t>“</a:t>
            </a:r>
            <a:r>
              <a:rPr lang="zh-CN" altLang="en-US" sz="2400" dirty="0">
                <a:solidFill>
                  <a:srgbClr val="FF0000"/>
                </a:solidFill>
              </a:rPr>
              <a:t>前缀 </a:t>
            </a:r>
            <a:r>
              <a:rPr lang="en-US" altLang="zh-CN" sz="2400" dirty="0">
                <a:solidFill>
                  <a:srgbClr val="FF0000"/>
                </a:solidFill>
              </a:rPr>
              <a:t>: </a:t>
            </a:r>
            <a:r>
              <a:rPr lang="zh-CN" altLang="en-US" sz="2400" dirty="0">
                <a:solidFill>
                  <a:srgbClr val="FF0000"/>
                </a:solidFill>
              </a:rPr>
              <a:t>谓语</a:t>
            </a:r>
            <a:r>
              <a:rPr lang="en-US" altLang="zh-CN" sz="2400" dirty="0"/>
              <a:t>”</a:t>
            </a:r>
            <a:r>
              <a:rPr lang="zh-CN" altLang="en-US" sz="2400" dirty="0"/>
              <a:t>的形式来区分。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例：张三是个程序员，官方定义了一个</a:t>
            </a:r>
            <a:r>
              <a:rPr lang="en-US" altLang="zh-CN" sz="2400" dirty="0"/>
              <a:t>“type”</a:t>
            </a:r>
            <a:r>
              <a:rPr lang="zh-CN" altLang="en-US" sz="2400" dirty="0"/>
              <a:t>谓语，说明主语的类型，就可以用</a:t>
            </a:r>
            <a:r>
              <a:rPr lang="en-US" altLang="zh-CN" sz="2400" dirty="0"/>
              <a:t>rdf:type</a:t>
            </a:r>
            <a:r>
              <a:rPr lang="zh-CN" altLang="en-US" sz="2400" dirty="0"/>
              <a:t>表示。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     PREFIX rdf: &lt;http://www.w3.org/1999/02/22-rdf-syntax-ns&gt;</a:t>
            </a:r>
          </a:p>
          <a:p>
            <a:pPr>
              <a:lnSpc>
                <a:spcPct val="100000"/>
              </a:lnSpc>
            </a:pPr>
            <a:r>
              <a:rPr lang="zh-CN" altLang="en-US" sz="2400" dirty="0"/>
              <a:t>     张三 </a:t>
            </a:r>
            <a:r>
              <a:rPr lang="en-US" altLang="zh-CN" sz="2400" dirty="0">
                <a:solidFill>
                  <a:srgbClr val="FF0000"/>
                </a:solidFill>
              </a:rPr>
              <a:t>rdf:type</a:t>
            </a:r>
            <a:r>
              <a:rPr lang="en-US" altLang="zh-CN" sz="2400" dirty="0"/>
              <a:t> </a:t>
            </a:r>
            <a:r>
              <a:rPr lang="zh-CN" altLang="en-US" sz="2400" dirty="0"/>
              <a:t>程序员</a:t>
            </a:r>
            <a:r>
              <a:rPr lang="en-US" altLang="zh-CN" sz="2400" dirty="0"/>
              <a:t>.</a:t>
            </a: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B0F0"/>
                </a:solidFill>
              </a:rPr>
              <a:t>注：每个 </a:t>
            </a:r>
            <a:r>
              <a:rPr lang="en-US" altLang="zh-CN" sz="2400" dirty="0">
                <a:solidFill>
                  <a:srgbClr val="00B0F0"/>
                </a:solidFill>
              </a:rPr>
              <a:t>RDF </a:t>
            </a:r>
            <a:r>
              <a:rPr lang="zh-CN" altLang="en-US" sz="2400" dirty="0">
                <a:solidFill>
                  <a:srgbClr val="00B0F0"/>
                </a:solidFill>
              </a:rPr>
              <a:t>三元组的结尾是一个英文的句号，用来区分多个三元组。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谓语的简写：</a:t>
            </a:r>
            <a:r>
              <a:rPr lang="en-US" altLang="zh-CN" sz="2400" dirty="0">
                <a:solidFill>
                  <a:srgbClr val="FF0000"/>
                </a:solidFill>
              </a:rPr>
              <a:t>rdf:type</a:t>
            </a:r>
            <a:r>
              <a:rPr lang="zh-CN" altLang="en-US" sz="2400" dirty="0">
                <a:solidFill>
                  <a:srgbClr val="FF0000"/>
                </a:solidFill>
              </a:rPr>
              <a:t>是常用谓语，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允许把它简写为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zh-CN" altLang="en-US" sz="2400" dirty="0"/>
              <a:t>因此本例可简化为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     张三 </a:t>
            </a:r>
            <a:r>
              <a:rPr lang="en-US" altLang="zh-CN" sz="2400" dirty="0">
                <a:solidFill>
                  <a:srgbClr val="FF0000"/>
                </a:solidFill>
              </a:rPr>
              <a:t>a </a:t>
            </a:r>
            <a:r>
              <a:rPr lang="zh-CN" altLang="en-US" sz="2400" dirty="0"/>
              <a:t>程序员</a:t>
            </a:r>
            <a:r>
              <a:rPr lang="en-US" altLang="zh-CN" sz="2400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1193308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3.Scatter</a:t>
            </a:r>
            <a:r>
              <a:rPr lang="zh-CN" altLang="en-US" sz="2400" dirty="0"/>
              <a:t>阶段</a:t>
            </a:r>
          </a:p>
          <a:p>
            <a:r>
              <a:rPr lang="zh-CN" altLang="en-US" sz="2400" dirty="0"/>
              <a:t>       工作顶点更新完成之后，</a:t>
            </a:r>
            <a:r>
              <a:rPr lang="zh-CN" altLang="en-US" sz="2400" dirty="0">
                <a:solidFill>
                  <a:srgbClr val="FF0000"/>
                </a:solidFill>
              </a:rPr>
              <a:t>更新边</a:t>
            </a:r>
            <a:r>
              <a:rPr lang="zh-CN" altLang="en-US" sz="2400" dirty="0"/>
              <a:t>的数据，并通知对其有依赖的邻接顶点更新状态。</a:t>
            </a:r>
            <a:r>
              <a:rPr lang="zh-CN" altLang="en-US" sz="2400" b="1" dirty="0"/>
              <a:t>这个</a:t>
            </a:r>
            <a:r>
              <a:rPr lang="en-US" altLang="zh-CN" sz="2400" b="1" dirty="0"/>
              <a:t>scatter</a:t>
            </a:r>
            <a:r>
              <a:rPr lang="zh-CN" altLang="en-US" sz="2400" b="1" dirty="0"/>
              <a:t>过程中，工作顶点只读，边上数据可写。</a:t>
            </a:r>
          </a:p>
          <a:p>
            <a:endParaRPr lang="en-US" altLang="zh-CN" sz="2400" dirty="0"/>
          </a:p>
          <a:p>
            <a:r>
              <a:rPr lang="zh-CN" altLang="en-US" sz="2400" dirty="0"/>
              <a:t>      宏观上看，所有顶点调用</a:t>
            </a:r>
            <a:r>
              <a:rPr lang="en-US" altLang="zh-CN" sz="2400" dirty="0"/>
              <a:t>gather/scatter</a:t>
            </a:r>
            <a:r>
              <a:rPr lang="zh-CN" altLang="en-US" sz="2400" dirty="0"/>
              <a:t>函数整体上实际是</a:t>
            </a:r>
            <a:r>
              <a:rPr lang="zh-CN" altLang="en-US" sz="2400" dirty="0">
                <a:solidFill>
                  <a:srgbClr val="FF0000"/>
                </a:solidFill>
              </a:rPr>
              <a:t>以</a:t>
            </a:r>
            <a:r>
              <a:rPr lang="zh-CN" altLang="en-US" sz="2400" b="1" dirty="0">
                <a:solidFill>
                  <a:srgbClr val="FF0000"/>
                </a:solidFill>
              </a:rPr>
              <a:t>单条边</a:t>
            </a:r>
            <a:r>
              <a:rPr lang="zh-CN" altLang="en-US" sz="2400" dirty="0">
                <a:solidFill>
                  <a:srgbClr val="FF0000"/>
                </a:solidFill>
              </a:rPr>
              <a:t>为操作粒度，且顶点多个邻边可分别由相应的节点独立调用</a:t>
            </a:r>
            <a:r>
              <a:rPr lang="en-US" altLang="zh-CN" sz="2400" dirty="0">
                <a:solidFill>
                  <a:srgbClr val="FF0000"/>
                </a:solidFill>
              </a:rPr>
              <a:t>gather</a:t>
            </a:r>
            <a:r>
              <a:rPr lang="zh-CN" altLang="en-US" sz="2400" dirty="0">
                <a:solidFill>
                  <a:srgbClr val="FF0000"/>
                </a:solidFill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</a:rPr>
              <a:t>scatter</a:t>
            </a:r>
            <a:r>
              <a:rPr lang="zh-CN" altLang="en-US" sz="2400" dirty="0">
                <a:solidFill>
                  <a:srgbClr val="FF0000"/>
                </a:solidFill>
              </a:rPr>
              <a:t>函数</a:t>
            </a:r>
            <a:r>
              <a:rPr lang="zh-CN" altLang="en-US" sz="2400" dirty="0"/>
              <a:t>，从而避免</a:t>
            </a:r>
            <a:r>
              <a:rPr lang="en-US" altLang="zh-CN" sz="2400" dirty="0"/>
              <a:t>Pregel</a:t>
            </a:r>
            <a:r>
              <a:rPr lang="zh-CN" altLang="en-US" sz="2400" dirty="0"/>
              <a:t>模型的</a:t>
            </a:r>
            <a:r>
              <a:rPr lang="zh-CN" altLang="en-US" sz="2400" b="1" dirty="0"/>
              <a:t>大批量消息传递隐患</a:t>
            </a:r>
            <a:r>
              <a:rPr lang="zh-CN" altLang="en-US" sz="2400" dirty="0"/>
              <a:t>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082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常见的代码模板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141</a:t>
            </a:fld>
            <a:endParaRPr lang="zh-CN" altLang="en-US" dirty="0"/>
          </a:p>
        </p:txBody>
      </p:sp>
      <p:pic>
        <p:nvPicPr>
          <p:cNvPr id="5" name="Picture 2" descr="http://cms.csdnimg.cn/article/201408/07/53e2f64de18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350" y="1063616"/>
            <a:ext cx="4767693" cy="541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3079350" y="1063615"/>
            <a:ext cx="2595290" cy="1723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079350" y="2708920"/>
            <a:ext cx="259529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87824" y="3940628"/>
            <a:ext cx="2686816" cy="1072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87824" y="5013175"/>
            <a:ext cx="2686816" cy="1685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971600" y="2420888"/>
            <a:ext cx="1152128" cy="612648"/>
          </a:xfrm>
          <a:prstGeom prst="wedgeRoundRectCallout">
            <a:avLst>
              <a:gd name="adj1" fmla="val 119081"/>
              <a:gd name="adj2" fmla="val -83676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Gather</a:t>
            </a:r>
            <a:endParaRPr lang="zh-CN" altLang="en-US" dirty="0"/>
          </a:p>
        </p:txBody>
      </p:sp>
      <p:sp>
        <p:nvSpPr>
          <p:cNvPr id="11" name="圆角矩形标注 10"/>
          <p:cNvSpPr/>
          <p:nvPr/>
        </p:nvSpPr>
        <p:spPr>
          <a:xfrm>
            <a:off x="888877" y="4060735"/>
            <a:ext cx="1152128" cy="612648"/>
          </a:xfrm>
          <a:prstGeom prst="wedgeRoundRectCallout">
            <a:avLst>
              <a:gd name="adj1" fmla="val 106808"/>
              <a:gd name="adj2" fmla="val -29822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Apply</a:t>
            </a:r>
            <a:endParaRPr lang="zh-CN" altLang="en-US" dirty="0"/>
          </a:p>
        </p:txBody>
      </p:sp>
      <p:sp>
        <p:nvSpPr>
          <p:cNvPr id="12" name="圆角矩形标注 11"/>
          <p:cNvSpPr/>
          <p:nvPr/>
        </p:nvSpPr>
        <p:spPr>
          <a:xfrm>
            <a:off x="873347" y="5332996"/>
            <a:ext cx="1152128" cy="612648"/>
          </a:xfrm>
          <a:prstGeom prst="wedgeRoundRectCallout">
            <a:avLst>
              <a:gd name="adj1" fmla="val 112536"/>
              <a:gd name="adj2" fmla="val -54441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Scatter</a:t>
            </a:r>
            <a:endParaRPr lang="zh-CN" altLang="en-US" dirty="0"/>
          </a:p>
        </p:txBody>
      </p:sp>
      <p:sp>
        <p:nvSpPr>
          <p:cNvPr id="13" name="圆角矩形标注 12"/>
          <p:cNvSpPr/>
          <p:nvPr/>
        </p:nvSpPr>
        <p:spPr>
          <a:xfrm>
            <a:off x="8326581" y="2787535"/>
            <a:ext cx="2847109" cy="946510"/>
          </a:xfrm>
          <a:prstGeom prst="wedgeRoundRectCallout">
            <a:avLst>
              <a:gd name="adj1" fmla="val -96746"/>
              <a:gd name="adj2" fmla="val 990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</a:t>
            </a:r>
            <a:r>
              <a:rPr lang="en-US" altLang="zh-CN" dirty="0"/>
              <a:t>gather</a:t>
            </a:r>
            <a:r>
              <a:rPr lang="zh-CN" altLang="en-US" dirty="0"/>
              <a:t>计算的结果</a:t>
            </a:r>
            <a:r>
              <a:rPr lang="en-US" altLang="zh-CN" dirty="0"/>
              <a:t>sum_data</a:t>
            </a:r>
            <a:r>
              <a:rPr lang="zh-CN" altLang="en-US" dirty="0"/>
              <a:t>发送给</a:t>
            </a:r>
            <a:r>
              <a:rPr lang="en-US" altLang="zh-CN" dirty="0"/>
              <a:t>master</a:t>
            </a:r>
            <a:r>
              <a:rPr lang="zh-CN" altLang="en-US" dirty="0"/>
              <a:t>顶点，</a:t>
            </a:r>
            <a:r>
              <a:rPr lang="en-US" altLang="zh-CN" dirty="0"/>
              <a:t>master</a:t>
            </a:r>
            <a:r>
              <a:rPr lang="zh-CN" altLang="en-US" dirty="0"/>
              <a:t>汇总为</a:t>
            </a:r>
            <a:r>
              <a:rPr lang="en-US" altLang="zh-CN" dirty="0"/>
              <a:t>total</a:t>
            </a:r>
            <a:endParaRPr lang="zh-CN" altLang="en-US" dirty="0"/>
          </a:p>
        </p:txBody>
      </p:sp>
      <p:sp>
        <p:nvSpPr>
          <p:cNvPr id="14" name="圆角矩形标注 13"/>
          <p:cNvSpPr/>
          <p:nvPr/>
        </p:nvSpPr>
        <p:spPr>
          <a:xfrm>
            <a:off x="8326581" y="4073860"/>
            <a:ext cx="2847109" cy="1562939"/>
          </a:xfrm>
          <a:prstGeom prst="wedgeRoundRectCallout">
            <a:avLst>
              <a:gd name="adj1" fmla="val -94799"/>
              <a:gd name="adj2" fmla="val -337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Master</a:t>
            </a:r>
            <a:r>
              <a:rPr lang="zh-CN" altLang="en-US" dirty="0"/>
              <a:t>利用</a:t>
            </a:r>
            <a:r>
              <a:rPr lang="en-US" altLang="zh-CN" dirty="0"/>
              <a:t>total</a:t>
            </a:r>
            <a:r>
              <a:rPr lang="zh-CN" altLang="en-US" dirty="0"/>
              <a:t>和上一步的顶点数据，按照业务需求进一步计算，然后更新</a:t>
            </a:r>
            <a:r>
              <a:rPr lang="en-US" altLang="zh-CN" dirty="0"/>
              <a:t>master</a:t>
            </a:r>
            <a:r>
              <a:rPr lang="zh-CN" altLang="en-US" dirty="0"/>
              <a:t>的顶点数据，并同步</a:t>
            </a:r>
            <a:r>
              <a:rPr lang="en-US" altLang="zh-CN" dirty="0"/>
              <a:t>mirror</a:t>
            </a:r>
            <a:r>
              <a:rPr lang="zh-CN" altLang="en-US" dirty="0"/>
              <a:t>。</a:t>
            </a:r>
          </a:p>
        </p:txBody>
      </p:sp>
      <p:sp>
        <p:nvSpPr>
          <p:cNvPr id="16" name="流程图: 可选过程 15"/>
          <p:cNvSpPr/>
          <p:nvPr/>
        </p:nvSpPr>
        <p:spPr>
          <a:xfrm>
            <a:off x="2987824" y="1063615"/>
            <a:ext cx="5165576" cy="2877014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604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46938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7339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graphlab</a:t>
            </a:r>
            <a:r>
              <a:rPr lang="zh-CN" altLang="en-US" sz="2400" dirty="0"/>
              <a:t>通过控制</a:t>
            </a:r>
            <a:r>
              <a:rPr lang="zh-CN" altLang="en-US" sz="2400" dirty="0">
                <a:solidFill>
                  <a:srgbClr val="FF0000"/>
                </a:solidFill>
              </a:rPr>
              <a:t>三个阶段的读写权限</a:t>
            </a:r>
            <a:r>
              <a:rPr lang="zh-CN" altLang="en-US" sz="2400" dirty="0"/>
              <a:t>来达到</a:t>
            </a:r>
            <a:r>
              <a:rPr lang="zh-CN" altLang="en-US" sz="2400" dirty="0">
                <a:solidFill>
                  <a:srgbClr val="FF0000"/>
                </a:solidFill>
              </a:rPr>
              <a:t>互斥</a:t>
            </a:r>
            <a:r>
              <a:rPr lang="zh-CN" altLang="en-US" sz="2400" dirty="0"/>
              <a:t>的目的：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在</a:t>
            </a:r>
            <a:r>
              <a:rPr lang="en-US" altLang="zh-CN" sz="2400" dirty="0"/>
              <a:t>Gather</a:t>
            </a:r>
            <a:r>
              <a:rPr lang="zh-CN" altLang="en-US" sz="2400" dirty="0"/>
              <a:t>阶段</a:t>
            </a:r>
            <a:r>
              <a:rPr lang="zh-CN" altLang="en-US" sz="2400" dirty="0">
                <a:solidFill>
                  <a:srgbClr val="FF0000"/>
                </a:solidFill>
              </a:rPr>
              <a:t>只读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Apply</a:t>
            </a:r>
            <a:r>
              <a:rPr lang="zh-CN" altLang="en-US" sz="2400" dirty="0">
                <a:solidFill>
                  <a:srgbClr val="FF0000"/>
                </a:solidFill>
              </a:rPr>
              <a:t>对顶点只写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Scatter</a:t>
            </a:r>
            <a:r>
              <a:rPr lang="zh-CN" altLang="en-US" sz="2400" dirty="0">
                <a:solidFill>
                  <a:srgbClr val="FF0000"/>
                </a:solidFill>
              </a:rPr>
              <a:t>对边只写</a:t>
            </a:r>
            <a:r>
              <a:rPr lang="zh-CN" altLang="en-US" sz="2400" dirty="0"/>
              <a:t>。   </a:t>
            </a:r>
            <a:endParaRPr lang="en-US" altLang="zh-CN" sz="2400" dirty="0"/>
          </a:p>
          <a:p>
            <a:r>
              <a:rPr lang="en-US" altLang="zh-CN" sz="2400" b="1" dirty="0"/>
              <a:t>Graphlab</a:t>
            </a:r>
            <a:r>
              <a:rPr lang="zh-CN" altLang="en-US" sz="2400" b="1" dirty="0"/>
              <a:t>执行模型</a:t>
            </a:r>
          </a:p>
          <a:p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22592"/>
            <a:ext cx="9856262" cy="28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996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+mn-ea"/>
              </a:rPr>
              <a:t>例</a:t>
            </a:r>
            <a:r>
              <a:rPr lang="en-US" altLang="zh-CN" sz="2400" b="1" dirty="0">
                <a:latin typeface="+mn-ea"/>
              </a:rPr>
              <a:t>1</a:t>
            </a:r>
            <a:r>
              <a:rPr lang="zh-CN" altLang="en-US" sz="2400" b="1" dirty="0">
                <a:latin typeface="+mn-ea"/>
              </a:rPr>
              <a:t>：二跳邻居数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       </a:t>
            </a:r>
            <a:r>
              <a:rPr lang="zh-CN" altLang="en-US" sz="2400" dirty="0">
                <a:latin typeface="+mn-ea"/>
              </a:rPr>
              <a:t>对大部分社交关系来说，只获得一跳的度分布远远不够，另一个重要的指标是二跳邻居数。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solidFill>
                  <a:srgbClr val="00B0F0"/>
                </a:solidFill>
                <a:latin typeface="+mn-ea"/>
              </a:rPr>
              <a:t>应用价值：好友的好友的隐式传播范围更广，信息量更丰富。</a:t>
            </a:r>
            <a:endParaRPr lang="en-US" altLang="zh-CN" sz="2400" dirty="0">
              <a:solidFill>
                <a:srgbClr val="00B0F0"/>
              </a:solidFill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计算方法：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）第一次遍历，所有点向邻居点传播一个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带自身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，生命值为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的消息</a:t>
            </a:r>
            <a:r>
              <a:rPr lang="zh-CN" altLang="en-US" sz="2400" dirty="0">
                <a:latin typeface="+mn-ea"/>
              </a:rPr>
              <a:t>；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）第二次遍历，所有点将收到的消息向邻居点再转发一次，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生命值为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；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）最终统计所有点上，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接收到的生命值为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zh-CN" altLang="en-US" sz="2400" dirty="0">
                <a:latin typeface="+mn-ea"/>
              </a:rPr>
              <a:t>，并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进行分组汇总</a:t>
            </a:r>
            <a:r>
              <a:rPr lang="zh-CN" altLang="en-US" sz="2400" dirty="0">
                <a:latin typeface="+mn-ea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得到所有点的二跳邻居</a:t>
            </a:r>
            <a:r>
              <a:rPr lang="zh-CN" altLang="en-US" sz="2400" dirty="0">
                <a:latin typeface="+mn-ea"/>
              </a:rPr>
              <a:t>。</a:t>
            </a:r>
          </a:p>
          <a:p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7063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例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QQ</a:t>
            </a:r>
            <a:r>
              <a:rPr lang="zh-CN" altLang="en-US" sz="2400" b="1" dirty="0"/>
              <a:t>千亿级关系链计算</a:t>
            </a:r>
            <a:endParaRPr lang="en-US" altLang="zh-CN" sz="2400" b="1" dirty="0"/>
          </a:p>
          <a:p>
            <a:r>
              <a:rPr lang="zh-CN" altLang="en-US" sz="2400" dirty="0"/>
              <a:t>问题描述：</a:t>
            </a:r>
            <a:r>
              <a:rPr lang="zh-CN" altLang="en-US" sz="2400" dirty="0">
                <a:solidFill>
                  <a:srgbClr val="FF0000"/>
                </a:solidFill>
              </a:rPr>
              <a:t>共同好友数</a:t>
            </a:r>
            <a:r>
              <a:rPr lang="zh-CN" altLang="en-US" sz="2400" dirty="0"/>
              <a:t>可以用于刻画用户与用户间的关系紧密程度，用于陌生人／熟人分析、好友亲密度、好友推荐、社团划分等方面，属于社交网络分析的最基础指标。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当图的规模扩展到用户数（点）为十亿级别、关系数（边）为千亿级别时，该任务开销巨大。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为简化模型和降低计算量，可补充几个约束</a:t>
            </a:r>
            <a:r>
              <a:rPr lang="zh-CN" altLang="en-US" sz="2400" dirty="0"/>
              <a:t>：</a:t>
            </a:r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）只有好友之间才进行计算；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）好友关系是有向的；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）不关注具体的好友。</a:t>
            </a:r>
          </a:p>
          <a:p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0767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QQ</a:t>
            </a:r>
            <a:r>
              <a:rPr lang="zh-CN" altLang="en-US" sz="2400" b="1" dirty="0"/>
              <a:t>千亿级关系链计算（续）</a:t>
            </a:r>
            <a:endParaRPr lang="en-US" altLang="zh-CN" sz="2400" b="1" dirty="0"/>
          </a:p>
          <a:p>
            <a:r>
              <a:rPr lang="zh-CN" altLang="en-US" sz="2400" dirty="0"/>
              <a:t>大致估算：假设每个节点平均的好友数是</a:t>
            </a:r>
            <a:r>
              <a:rPr lang="en-US" altLang="zh-CN" sz="2400" dirty="0"/>
              <a:t>100</a:t>
            </a:r>
            <a:r>
              <a:rPr lang="zh-CN" altLang="en-US" sz="2400" dirty="0"/>
              <a:t>，每个点</a:t>
            </a:r>
            <a:r>
              <a:rPr lang="en-US" altLang="zh-CN" sz="2400" dirty="0"/>
              <a:t>id</a:t>
            </a:r>
            <a:r>
              <a:rPr lang="zh-CN" altLang="en-US" sz="2400" dirty="0"/>
              <a:t>为</a:t>
            </a:r>
            <a:r>
              <a:rPr lang="en-US" altLang="zh-CN" sz="2400" dirty="0"/>
              <a:t>Long</a:t>
            </a:r>
            <a:r>
              <a:rPr lang="zh-CN" altLang="en-US" sz="2400" dirty="0"/>
              <a:t>型，占用</a:t>
            </a:r>
            <a:r>
              <a:rPr lang="en-US" altLang="zh-CN" sz="2400" dirty="0"/>
              <a:t>8</a:t>
            </a:r>
            <a:r>
              <a:rPr lang="zh-CN" altLang="en-US" sz="2400" dirty="0"/>
              <a:t>个字节，如果用普通</a:t>
            </a:r>
            <a:r>
              <a:rPr lang="en-US" altLang="zh-CN" sz="2400" dirty="0"/>
              <a:t>Join</a:t>
            </a:r>
            <a:r>
              <a:rPr lang="zh-CN" altLang="en-US" sz="2400" dirty="0"/>
              <a:t>计算的话，那么中间的数据量大概是</a:t>
            </a:r>
            <a:r>
              <a:rPr lang="en-US" altLang="zh-CN" sz="2400" dirty="0"/>
              <a:t>1 billion* 800*800B=640TB</a:t>
            </a:r>
            <a:r>
              <a:rPr lang="zh-CN" altLang="en-US" sz="2400" dirty="0"/>
              <a:t>，需要通过网络传输</a:t>
            </a:r>
            <a:r>
              <a:rPr lang="en-US" altLang="zh-CN" sz="2400" dirty="0"/>
              <a:t>640TB</a:t>
            </a:r>
            <a:r>
              <a:rPr lang="zh-CN" altLang="en-US" sz="2400" dirty="0"/>
              <a:t>的数据。</a:t>
            </a:r>
            <a:endParaRPr lang="en-US" altLang="zh-CN" sz="2400" dirty="0"/>
          </a:p>
          <a:p>
            <a:r>
              <a:rPr lang="zh-CN" altLang="en-US" sz="2400" dirty="0"/>
              <a:t>       该数据量在一个</a:t>
            </a:r>
            <a:r>
              <a:rPr lang="en-US" altLang="zh-CN" sz="2400" dirty="0"/>
              <a:t>SQL</a:t>
            </a:r>
            <a:r>
              <a:rPr lang="zh-CN" altLang="en-US" sz="2400" dirty="0"/>
              <a:t>中几乎不可能完成，只能通过</a:t>
            </a:r>
            <a:r>
              <a:rPr lang="zh-CN" altLang="en-US" sz="2400" dirty="0">
                <a:solidFill>
                  <a:srgbClr val="FF0000"/>
                </a:solidFill>
              </a:rPr>
              <a:t>分而治之</a:t>
            </a:r>
            <a:r>
              <a:rPr lang="zh-CN" altLang="en-US" sz="2400" dirty="0"/>
              <a:t>的方法实现。</a:t>
            </a:r>
            <a:endParaRPr lang="en-US" altLang="zh-CN" sz="2400" dirty="0"/>
          </a:p>
          <a:p>
            <a:r>
              <a:rPr lang="en-US" altLang="zh-CN" sz="2400" dirty="0"/>
              <a:t>                    ↓</a:t>
            </a:r>
          </a:p>
          <a:p>
            <a:r>
              <a:rPr lang="zh-CN" altLang="en-US" sz="2400" dirty="0"/>
              <a:t>       通过把关系链表按号段拆分为</a:t>
            </a:r>
            <a:r>
              <a:rPr lang="en-US" altLang="zh-CN" sz="2400" dirty="0"/>
              <a:t>60</a:t>
            </a:r>
            <a:r>
              <a:rPr lang="zh-CN" altLang="en-US" sz="2400" dirty="0"/>
              <a:t>份，</a:t>
            </a:r>
            <a:r>
              <a:rPr lang="zh-CN" altLang="en-US" sz="2400" dirty="0">
                <a:solidFill>
                  <a:srgbClr val="FF0000"/>
                </a:solidFill>
              </a:rPr>
              <a:t>分别连接用户好友全量表，分成多个</a:t>
            </a:r>
            <a:r>
              <a:rPr lang="en-US" altLang="zh-CN" sz="2400" dirty="0">
                <a:solidFill>
                  <a:srgbClr val="FF0000"/>
                </a:solidFill>
              </a:rPr>
              <a:t>SQL</a:t>
            </a:r>
            <a:r>
              <a:rPr lang="zh-CN" altLang="en-US" sz="2400" dirty="0">
                <a:solidFill>
                  <a:srgbClr val="FF0000"/>
                </a:solidFill>
              </a:rPr>
              <a:t>任务运行。</a:t>
            </a:r>
            <a:r>
              <a:rPr lang="zh-CN" altLang="en-US" sz="2400" dirty="0"/>
              <a:t>这将使每个</a:t>
            </a:r>
            <a:r>
              <a:rPr lang="en-US" altLang="zh-CN" sz="2400" dirty="0"/>
              <a:t>SQL</a:t>
            </a:r>
            <a:r>
              <a:rPr lang="zh-CN" altLang="en-US" sz="2400" dirty="0"/>
              <a:t>任务都需要载入一次全量关系链，磁盘 </a:t>
            </a:r>
            <a:r>
              <a:rPr lang="en-US" altLang="zh-CN" sz="2400" dirty="0"/>
              <a:t>I/O </a:t>
            </a:r>
            <a:r>
              <a:rPr lang="zh-CN" altLang="en-US" sz="2400" dirty="0"/>
              <a:t>时间严重拖慢计算进度，整个过程需要耗费</a:t>
            </a:r>
            <a:r>
              <a:rPr lang="zh-CN" altLang="en-US" sz="2400" dirty="0">
                <a:solidFill>
                  <a:srgbClr val="FF0000"/>
                </a:solidFill>
              </a:rPr>
              <a:t>超过两天的计算时间</a:t>
            </a:r>
            <a:r>
              <a:rPr lang="zh-CN" altLang="en-US" sz="2400" dirty="0"/>
              <a:t>。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475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9817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22165"/>
            <a:ext cx="10515600" cy="589931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/>
              <a:t>QQ</a:t>
            </a:r>
            <a:r>
              <a:rPr lang="zh-CN" altLang="en-US" sz="2400" b="1" dirty="0"/>
              <a:t>千亿级关系链计算（续）</a:t>
            </a:r>
            <a:endParaRPr lang="en-US" altLang="zh-CN" sz="2400" b="1" dirty="0"/>
          </a:p>
          <a:p>
            <a:r>
              <a:rPr lang="zh-CN" altLang="en-US" sz="2400" dirty="0"/>
              <a:t>模型简化：基于</a:t>
            </a:r>
            <a:r>
              <a:rPr lang="en-US" altLang="zh-CN" sz="2400" dirty="0"/>
              <a:t>GraphX</a:t>
            </a:r>
            <a:r>
              <a:rPr lang="zh-CN" altLang="en-US" sz="2400" dirty="0"/>
              <a:t>的图模型思想，腾讯进行了数好友模型的简化，整个过程分为两个阶段：</a:t>
            </a:r>
          </a:p>
          <a:p>
            <a:r>
              <a:rPr lang="zh-CN" altLang="en-US" sz="2400" b="1" dirty="0"/>
              <a:t>阶段</a:t>
            </a:r>
            <a:r>
              <a:rPr lang="en-US" altLang="zh-CN" sz="2400" b="1" dirty="0"/>
              <a:t>1——</a:t>
            </a:r>
            <a:r>
              <a:rPr lang="zh-CN" altLang="en-US" sz="2400" b="1" dirty="0"/>
              <a:t>找邻居</a:t>
            </a:r>
          </a:p>
          <a:p>
            <a:r>
              <a:rPr lang="zh-CN" altLang="en-US" sz="2400" dirty="0"/>
              <a:t>该阶段分</a:t>
            </a:r>
            <a:r>
              <a:rPr lang="en-US" altLang="zh-CN" sz="2400" dirty="0"/>
              <a:t>3</a:t>
            </a:r>
            <a:r>
              <a:rPr lang="zh-CN" altLang="en-US" sz="2400" dirty="0"/>
              <a:t>步，基本思想是发消息</a:t>
            </a:r>
            <a:r>
              <a:rPr lang="en-US" altLang="zh-CN" sz="2400" dirty="0"/>
              <a:t>-</a:t>
            </a:r>
            <a:r>
              <a:rPr lang="zh-CN" altLang="en-US" sz="2400" dirty="0"/>
              <a:t>收消息，类似</a:t>
            </a:r>
            <a:r>
              <a:rPr lang="en-US" altLang="zh-CN" sz="2400" dirty="0"/>
              <a:t>Map-Reduce</a:t>
            </a:r>
            <a:r>
              <a:rPr lang="zh-CN" altLang="en-US" sz="2400" dirty="0"/>
              <a:t>模型的原理：</a:t>
            </a:r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）每个顶点将自己的</a:t>
            </a:r>
            <a:r>
              <a:rPr lang="en-US" altLang="zh-CN" sz="2400" dirty="0"/>
              <a:t>id</a:t>
            </a:r>
            <a:r>
              <a:rPr lang="zh-CN" altLang="en-US" sz="2400" dirty="0"/>
              <a:t>发送给自己所有的邻居；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）每个顶点将收到的所有</a:t>
            </a:r>
            <a:r>
              <a:rPr lang="zh-CN" altLang="en-US" sz="2400" dirty="0">
                <a:solidFill>
                  <a:srgbClr val="FF0000"/>
                </a:solidFill>
              </a:rPr>
              <a:t>邻居</a:t>
            </a: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zh-CN" altLang="en-US" sz="2400" dirty="0">
                <a:solidFill>
                  <a:srgbClr val="FF0000"/>
                </a:solidFill>
              </a:rPr>
              <a:t>合并为一个</a:t>
            </a:r>
            <a:r>
              <a:rPr lang="en-US" altLang="zh-CN" sz="2400" dirty="0">
                <a:solidFill>
                  <a:srgbClr val="FF0000"/>
                </a:solidFill>
              </a:rPr>
              <a:t>List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）对</a:t>
            </a:r>
            <a:r>
              <a:rPr lang="en-US" altLang="zh-CN" sz="2400" dirty="0"/>
              <a:t>List</a:t>
            </a:r>
            <a:r>
              <a:rPr lang="zh-CN" altLang="en-US" sz="2400" dirty="0"/>
              <a:t>进行排序，并</a:t>
            </a:r>
            <a:r>
              <a:rPr lang="zh-CN" altLang="en-US" sz="2400" dirty="0">
                <a:solidFill>
                  <a:srgbClr val="FF0000"/>
                </a:solidFill>
              </a:rPr>
              <a:t>将</a:t>
            </a:r>
            <a:r>
              <a:rPr lang="en-US" altLang="zh-CN" sz="2400" dirty="0">
                <a:solidFill>
                  <a:srgbClr val="FF0000"/>
                </a:solidFill>
              </a:rPr>
              <a:t>list</a:t>
            </a:r>
            <a:r>
              <a:rPr lang="zh-CN" altLang="en-US" sz="2400" dirty="0">
                <a:solidFill>
                  <a:srgbClr val="FF0000"/>
                </a:solidFill>
              </a:rPr>
              <a:t>和原来的图进行合并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附到顶点</a:t>
            </a:r>
            <a:r>
              <a:rPr lang="zh-CN" altLang="en-US" sz="2400" dirty="0"/>
              <a:t>之上。</a:t>
            </a:r>
            <a:endParaRPr lang="en-US" altLang="zh-CN" sz="2400" dirty="0"/>
          </a:p>
          <a:p>
            <a:r>
              <a:rPr lang="zh-CN" altLang="en-US" sz="2400" b="1" dirty="0"/>
              <a:t>阶段</a:t>
            </a:r>
            <a:r>
              <a:rPr lang="en-US" altLang="zh-CN" sz="2400" b="1" dirty="0"/>
              <a:t>2——</a:t>
            </a:r>
            <a:r>
              <a:rPr lang="zh-CN" altLang="en-US" sz="2400" b="1" dirty="0"/>
              <a:t>数好友</a:t>
            </a:r>
          </a:p>
          <a:p>
            <a:r>
              <a:rPr lang="zh-CN" altLang="en-US" sz="2400" dirty="0"/>
              <a:t>该阶段计算量较大，遍历所有的三元组（每个三元组表示一对好友），</a:t>
            </a:r>
            <a:r>
              <a:rPr lang="zh-CN" altLang="en-US" sz="2400" dirty="0">
                <a:solidFill>
                  <a:srgbClr val="FF0000"/>
                </a:solidFill>
              </a:rPr>
              <a:t>对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个好友的有序好友</a:t>
            </a:r>
            <a:r>
              <a:rPr lang="en-US" altLang="zh-CN" sz="2400" dirty="0">
                <a:solidFill>
                  <a:srgbClr val="FF0000"/>
                </a:solidFill>
              </a:rPr>
              <a:t>List</a:t>
            </a:r>
            <a:r>
              <a:rPr lang="zh-CN" altLang="en-US" sz="2400" dirty="0">
                <a:solidFill>
                  <a:srgbClr val="FF0000"/>
                </a:solidFill>
              </a:rPr>
              <a:t>进行扫描匹配，数出共同好友数，并将其更新到</a:t>
            </a:r>
            <a:r>
              <a:rPr lang="en-US" altLang="zh-CN" sz="2400" dirty="0">
                <a:solidFill>
                  <a:srgbClr val="FF0000"/>
                </a:solidFill>
              </a:rPr>
              <a:t>edge</a:t>
            </a:r>
            <a:r>
              <a:rPr lang="zh-CN" altLang="en-US" sz="2400" dirty="0">
                <a:solidFill>
                  <a:srgbClr val="FF0000"/>
                </a:solidFill>
              </a:rPr>
              <a:t>之上。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00B0F0"/>
                </a:solidFill>
              </a:rPr>
              <a:t>该过程需要充分的利用</a:t>
            </a:r>
            <a:r>
              <a:rPr lang="en-US" altLang="zh-CN" sz="2400" dirty="0">
                <a:solidFill>
                  <a:srgbClr val="00B0F0"/>
                </a:solidFill>
              </a:rPr>
              <a:t>Triplet</a:t>
            </a:r>
            <a:r>
              <a:rPr lang="zh-CN" altLang="en-US" sz="2400" dirty="0">
                <a:solidFill>
                  <a:srgbClr val="00B0F0"/>
                </a:solidFill>
              </a:rPr>
              <a:t>的特性。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3924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B2029-75EA-4A22-833D-5E6F290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图数据与社会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765D8-41D7-4D12-9EFB-4D5B729BA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5348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      在图数据结构的描述方法中，基于本体思想的</a:t>
            </a:r>
            <a:r>
              <a:rPr lang="en-US" altLang="zh-CN" dirty="0"/>
              <a:t>owl</a:t>
            </a:r>
            <a:r>
              <a:rPr lang="zh-CN" altLang="en-US" dirty="0"/>
              <a:t>语言是一种代表性的方法。图数据模型是一种记录</a:t>
            </a:r>
            <a:r>
              <a:rPr lang="en-US" altLang="zh-CN" dirty="0"/>
              <a:t>web</a:t>
            </a:r>
            <a:r>
              <a:rPr lang="zh-CN" altLang="en-US" dirty="0"/>
              <a:t>信息的有效手段，可通过</a:t>
            </a:r>
            <a:r>
              <a:rPr lang="zh-CN" altLang="en-US" dirty="0">
                <a:solidFill>
                  <a:srgbClr val="FF0000"/>
                </a:solidFill>
              </a:rPr>
              <a:t>哲学中本体的抽象方法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信息世界中的事物及其关联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zh-CN" altLang="en-US" dirty="0">
                <a:solidFill>
                  <a:srgbClr val="FF0000"/>
                </a:solidFill>
              </a:rPr>
              <a:t>在信息世界中，任何人在完善的图数据结构中都不是孤立的节点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用哲学的本体概念描述信息、组织数据，体现了人为本和万事万物关系抽象的思想。</a:t>
            </a:r>
            <a:r>
              <a:rPr lang="zh-CN" altLang="en-US" dirty="0"/>
              <a:t>通过图数据模型表达知识之间的关联、人之间的社交网络、网页之间的链接关系等等，建立并完善中文知识图谱，建设大规模社交网络平台，将有助于发展国内的互联网服务。</a:t>
            </a:r>
            <a:endParaRPr lang="en-US" altLang="zh-CN" dirty="0"/>
          </a:p>
          <a:p>
            <a:r>
              <a:rPr lang="zh-CN" altLang="en-US" dirty="0"/>
              <a:t>      当今社会</a:t>
            </a:r>
            <a:r>
              <a:rPr lang="zh-CN" altLang="en-US" dirty="0">
                <a:solidFill>
                  <a:srgbClr val="FF0000"/>
                </a:solidFill>
              </a:rPr>
              <a:t>大数据反腐</a:t>
            </a:r>
            <a:r>
              <a:rPr lang="zh-CN" altLang="en-US" dirty="0"/>
              <a:t>已经取得了初步的成效，犯罪行为的蛛丝马迹在大数据分析面前将难以藏身，而这些进步的背后离不开</a:t>
            </a:r>
            <a:r>
              <a:rPr lang="zh-CN" altLang="en-US" dirty="0">
                <a:solidFill>
                  <a:srgbClr val="FF0000"/>
                </a:solidFill>
              </a:rPr>
              <a:t>大数据的智能分析、社交网络挖掘与分析、大规模图数据的复杂查询等</a:t>
            </a:r>
            <a:r>
              <a:rPr lang="zh-CN" altLang="en-US" dirty="0"/>
              <a:t>新的技术手段。</a:t>
            </a:r>
            <a:endParaRPr lang="en-US" altLang="zh-CN" dirty="0"/>
          </a:p>
          <a:p>
            <a:r>
              <a:rPr lang="zh-CN" altLang="en-US" dirty="0"/>
              <a:t>       学习研究图数据模型及其操作方法，能够</a:t>
            </a:r>
            <a:r>
              <a:rPr lang="zh-CN" altLang="en-US" dirty="0">
                <a:solidFill>
                  <a:srgbClr val="FF0000"/>
                </a:solidFill>
              </a:rPr>
              <a:t>践行工匠精神</a:t>
            </a:r>
            <a:r>
              <a:rPr lang="zh-CN" altLang="en-US" dirty="0"/>
              <a:t>，更好的提升我国的信息服务水平，</a:t>
            </a:r>
            <a:r>
              <a:rPr lang="zh-CN" altLang="en-US" dirty="0">
                <a:solidFill>
                  <a:srgbClr val="FF0000"/>
                </a:solidFill>
              </a:rPr>
              <a:t>用科技服务社会。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27250A-6E07-41D8-89A8-11FDB0AB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1167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5503"/>
            <a:ext cx="10515600" cy="920336"/>
          </a:xfrm>
        </p:spPr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14388"/>
            <a:ext cx="10515600" cy="60436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图模型应语义网和社交网络的大数据处理需求而再次兴起</a:t>
            </a:r>
            <a:endParaRPr lang="en-US" altLang="zh-CN" dirty="0"/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简单图、标签图（</a:t>
            </a:r>
            <a:r>
              <a:rPr lang="en-US" altLang="zh-CN" dirty="0"/>
              <a:t>RDF</a:t>
            </a:r>
            <a:r>
              <a:rPr lang="zh-CN" altLang="en-US" dirty="0"/>
              <a:t>、</a:t>
            </a:r>
            <a:r>
              <a:rPr lang="en-US" altLang="zh-CN" dirty="0"/>
              <a:t>OWL</a:t>
            </a:r>
            <a:r>
              <a:rPr lang="zh-CN" altLang="en-US" dirty="0"/>
              <a:t>）、属性图、知识图谱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图数据操作</a:t>
            </a:r>
            <a:endParaRPr lang="en-US" altLang="zh-CN" dirty="0"/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图匹配（子图查询、算法）、图导航、复杂查询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700" dirty="0"/>
              <a:t>- </a:t>
            </a:r>
            <a:r>
              <a:rPr lang="zh-CN" altLang="en-US" sz="2700" dirty="0"/>
              <a:t>图查询语言</a:t>
            </a:r>
            <a:endParaRPr lang="en-US" altLang="zh-CN" sz="2700" dirty="0"/>
          </a:p>
          <a:p>
            <a:pPr marL="742950" lvl="1" indent="-342900">
              <a:lnSpc>
                <a:spcPct val="150000"/>
              </a:lnSpc>
            </a:pPr>
            <a:r>
              <a:rPr lang="en-US" altLang="zh-CN" dirty="0"/>
              <a:t>SPARQL(RDF</a:t>
            </a:r>
            <a:r>
              <a:rPr lang="zh-CN" altLang="en-US" dirty="0"/>
              <a:t>是其基础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Cypher</a:t>
            </a:r>
            <a:r>
              <a:rPr lang="zh-CN" altLang="en-US" dirty="0"/>
              <a:t>（</a:t>
            </a:r>
            <a:r>
              <a:rPr lang="en-US" altLang="zh-CN" dirty="0"/>
              <a:t>Neo4j</a:t>
            </a:r>
            <a:r>
              <a:rPr lang="zh-CN" altLang="en-US" dirty="0"/>
              <a:t>，图匹配来自</a:t>
            </a:r>
            <a:r>
              <a:rPr lang="en-US" altLang="zh-CN" dirty="0"/>
              <a:t>SPARQL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700" dirty="0"/>
              <a:t>- </a:t>
            </a:r>
            <a:r>
              <a:rPr lang="zh-CN" altLang="en-US" sz="2700" dirty="0"/>
              <a:t>典型图系统</a:t>
            </a:r>
            <a:r>
              <a:rPr lang="en-US" altLang="zh-CN" sz="2700" dirty="0"/>
              <a:t>Neo4j</a:t>
            </a:r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性能、数据导入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700" dirty="0"/>
              <a:t>- </a:t>
            </a:r>
            <a:r>
              <a:rPr lang="zh-CN" altLang="en-US" sz="2700" dirty="0"/>
              <a:t>图计算</a:t>
            </a:r>
            <a:endParaRPr lang="en-US" altLang="zh-CN" sz="2700" dirty="0"/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典型任务、</a:t>
            </a:r>
            <a:r>
              <a:rPr lang="en-US" altLang="zh-CN" dirty="0"/>
              <a:t>BSP</a:t>
            </a:r>
            <a:r>
              <a:rPr lang="zh-CN" altLang="en-US" dirty="0"/>
              <a:t>、</a:t>
            </a:r>
            <a:r>
              <a:rPr lang="en-US" altLang="zh-CN" dirty="0"/>
              <a:t>GAS</a:t>
            </a:r>
            <a:r>
              <a:rPr lang="zh-CN" altLang="en-US" dirty="0"/>
              <a:t>、任务举例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1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66" y="1908908"/>
            <a:ext cx="10228145" cy="49222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9300"/>
            <a:ext cx="10215623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例：甲壳虫是一个乐队，成员有 </a:t>
            </a:r>
            <a:r>
              <a:rPr lang="en-US" altLang="zh-CN" sz="2400" dirty="0"/>
              <a:t>John Lennon</a:t>
            </a:r>
            <a:r>
              <a:rPr lang="zh-CN" altLang="en-US" sz="2400" dirty="0"/>
              <a:t>、</a:t>
            </a:r>
            <a:r>
              <a:rPr lang="en-US" altLang="zh-CN" sz="2400" dirty="0"/>
              <a:t>Paul McCartney</a:t>
            </a:r>
            <a:r>
              <a:rPr lang="zh-CN" altLang="en-US" sz="2400" dirty="0"/>
              <a:t>、</a:t>
            </a:r>
            <a:r>
              <a:rPr lang="en-US" altLang="zh-CN" sz="2400" dirty="0"/>
              <a:t>Ringo Starr </a:t>
            </a:r>
            <a:r>
              <a:rPr lang="zh-CN" altLang="en-US" sz="2400" dirty="0"/>
              <a:t>和</a:t>
            </a:r>
            <a:r>
              <a:rPr lang="en-US" altLang="zh-CN" sz="2400" dirty="0"/>
              <a:t>George Harrison</a:t>
            </a:r>
            <a:r>
              <a:rPr lang="zh-CN" altLang="en-US" sz="2400" dirty="0"/>
              <a:t>。他们都是艺术家，</a:t>
            </a:r>
            <a:r>
              <a:rPr lang="en-US" altLang="zh-CN" sz="2400" dirty="0"/>
              <a:t>1963</a:t>
            </a:r>
            <a:r>
              <a:rPr lang="zh-CN" altLang="en-US" sz="2400" dirty="0"/>
              <a:t>年出版过一张专辑</a:t>
            </a:r>
            <a:r>
              <a:rPr lang="en-US" altLang="zh-CN" sz="2400" dirty="0"/>
              <a:t>《Please Please Me》</a:t>
            </a:r>
            <a:r>
              <a:rPr lang="zh-CN" altLang="en-US" sz="2400" dirty="0"/>
              <a:t>，里面包含</a:t>
            </a:r>
            <a:r>
              <a:rPr lang="en-US" altLang="zh-CN" sz="2400" dirty="0"/>
              <a:t>《Love Me Do》</a:t>
            </a:r>
            <a:r>
              <a:rPr lang="zh-CN" altLang="en-US" sz="2400" dirty="0"/>
              <a:t>这首单曲，长度</a:t>
            </a:r>
            <a:r>
              <a:rPr lang="en-US" altLang="zh-CN" sz="2400" dirty="0"/>
              <a:t>125</a:t>
            </a:r>
            <a:r>
              <a:rPr lang="zh-CN" altLang="en-US" sz="2400" dirty="0"/>
              <a:t>秒。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2760689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30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6704"/>
            <a:ext cx="10215623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先说明谓语</a:t>
            </a:r>
            <a:r>
              <a:rPr lang="en-US" altLang="zh-CN" sz="2400" dirty="0">
                <a:solidFill>
                  <a:srgbClr val="00B0F0"/>
                </a:solidFill>
              </a:rPr>
              <a:t>URL</a:t>
            </a:r>
            <a:r>
              <a:rPr lang="zh-CN" altLang="en-US" sz="2400" dirty="0">
                <a:solidFill>
                  <a:srgbClr val="00B0F0"/>
                </a:solidFill>
              </a:rPr>
              <a:t>，使用两套谓语。其中一套是官方谓语，使用前缀</a:t>
            </a:r>
            <a:r>
              <a:rPr lang="en-US" altLang="zh-CN" sz="2400" dirty="0">
                <a:solidFill>
                  <a:srgbClr val="00B0F0"/>
                </a:solidFill>
              </a:rPr>
              <a:t>rdf</a:t>
            </a:r>
            <a:r>
              <a:rPr lang="zh-CN" altLang="en-US" sz="2400" dirty="0">
                <a:solidFill>
                  <a:srgbClr val="00B0F0"/>
                </a:solidFill>
              </a:rPr>
              <a:t>表示；另一套是自定义的，</a:t>
            </a:r>
            <a:r>
              <a:rPr lang="zh-CN" altLang="en-US" sz="2400" b="1" dirty="0">
                <a:solidFill>
                  <a:srgbClr val="00B0F0"/>
                </a:solidFill>
              </a:rPr>
              <a:t>前缀为空，表示这是默认的前缀。</a:t>
            </a:r>
          </a:p>
          <a:p>
            <a:pPr>
              <a:lnSpc>
                <a:spcPct val="100000"/>
              </a:lnSpc>
            </a:pPr>
            <a:r>
              <a:rPr lang="pt-BR" altLang="zh-CN" sz="1800" dirty="0"/>
              <a:t>PREFIX : &lt;http://</a:t>
            </a:r>
            <a:r>
              <a:rPr lang="en-US" altLang="zh-CN" sz="1800" dirty="0"/>
              <a:t>local</a:t>
            </a:r>
            <a:r>
              <a:rPr lang="pt-BR" altLang="zh-CN" sz="1800" dirty="0"/>
              <a:t>.com/</a:t>
            </a:r>
            <a:r>
              <a:rPr lang="en-US" altLang="zh-CN" sz="1800" dirty="0"/>
              <a:t>predicts</a:t>
            </a:r>
            <a:r>
              <a:rPr lang="pt-BR" altLang="zh-CN" sz="1800" dirty="0"/>
              <a:t>/&gt;</a:t>
            </a:r>
          </a:p>
          <a:p>
            <a:pPr>
              <a:lnSpc>
                <a:spcPct val="100000"/>
              </a:lnSpc>
            </a:pPr>
            <a:r>
              <a:rPr lang="pt-BR" altLang="zh-CN" sz="1800" dirty="0"/>
              <a:t>PREFIX rdf: http://www.w3.org/1999/02/22-rdf-syntax-ns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rdf:type Band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:name "</a:t>
            </a:r>
            <a:r>
              <a:rPr lang="zh-CN" altLang="en-US" sz="1800" dirty="0"/>
              <a:t>甲壳虫</a:t>
            </a:r>
            <a:r>
              <a:rPr lang="en-US" altLang="zh-CN" sz="1800" dirty="0"/>
              <a:t>"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John_Lennon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Paul_McCartney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Ringo_Starr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George_Harrison .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00B0F0"/>
                </a:solidFill>
              </a:rPr>
              <a:t>//rdf:type</a:t>
            </a:r>
            <a:r>
              <a:rPr lang="zh-CN" altLang="en-US" sz="2000" dirty="0">
                <a:solidFill>
                  <a:srgbClr val="00B0F0"/>
                </a:solidFill>
              </a:rPr>
              <a:t>、</a:t>
            </a:r>
            <a:r>
              <a:rPr lang="en-US" altLang="zh-CN" sz="2000" dirty="0">
                <a:solidFill>
                  <a:srgbClr val="00B0F0"/>
                </a:solidFill>
              </a:rPr>
              <a:t> :name </a:t>
            </a:r>
            <a:r>
              <a:rPr lang="zh-CN" altLang="en-US" sz="2000" dirty="0">
                <a:solidFill>
                  <a:srgbClr val="00B0F0"/>
                </a:solidFill>
              </a:rPr>
              <a:t>、</a:t>
            </a:r>
            <a:r>
              <a:rPr lang="en-US" altLang="zh-CN" sz="2000" dirty="0">
                <a:solidFill>
                  <a:srgbClr val="00B0F0"/>
                </a:solidFill>
              </a:rPr>
              <a:t> :member</a:t>
            </a:r>
            <a:r>
              <a:rPr lang="zh-CN" altLang="en-US" sz="2000" dirty="0">
                <a:solidFill>
                  <a:srgbClr val="00B0F0"/>
                </a:solidFill>
              </a:rPr>
              <a:t>都是谓语。由于这些三元组的</a:t>
            </a:r>
            <a:r>
              <a:rPr lang="zh-CN" altLang="en-US" sz="2000" b="1" dirty="0">
                <a:solidFill>
                  <a:srgbClr val="00B0F0"/>
                </a:solidFill>
              </a:rPr>
              <a:t>主语相同，可将它们合并，简化为：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/>
              <a:t>甲壳虫 </a:t>
            </a:r>
            <a:r>
              <a:rPr lang="en-US" altLang="zh-CN" sz="2000" dirty="0">
                <a:solidFill>
                  <a:srgbClr val="FF0000"/>
                </a:solidFill>
              </a:rPr>
              <a:t>a Band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FF0000"/>
                </a:solidFill>
              </a:rPr>
              <a:t>:name "</a:t>
            </a:r>
            <a:r>
              <a:rPr lang="zh-CN" altLang="en-US" sz="2000" dirty="0">
                <a:solidFill>
                  <a:srgbClr val="FF0000"/>
                </a:solidFill>
              </a:rPr>
              <a:t>甲壳虫</a:t>
            </a:r>
            <a:r>
              <a:rPr lang="en-US" altLang="zh-CN" sz="2000" dirty="0">
                <a:solidFill>
                  <a:srgbClr val="FF0000"/>
                </a:solidFill>
              </a:rPr>
              <a:t>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FF0000"/>
                </a:solidFill>
              </a:rPr>
              <a:t>:member John_Lennon, Paul_McCartney, George_Harrison, Ringo_Starr .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4364736" y="5292400"/>
            <a:ext cx="4645152" cy="612648"/>
          </a:xfrm>
          <a:prstGeom prst="wedgeRoundRectCallout">
            <a:avLst>
              <a:gd name="adj1" fmla="val -68077"/>
              <a:gd name="adj2" fmla="val 80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简写合并的谓语之间用分号间隔</a:t>
            </a:r>
          </a:p>
        </p:txBody>
      </p:sp>
      <p:sp>
        <p:nvSpPr>
          <p:cNvPr id="7" name="圆角矩形标注 5">
            <a:extLst>
              <a:ext uri="{FF2B5EF4-FFF2-40B4-BE49-F238E27FC236}">
                <a16:creationId xmlns:a16="http://schemas.microsoft.com/office/drawing/2014/main" id="{90262952-936A-4E9B-A6D7-6ED0521C89BF}"/>
              </a:ext>
            </a:extLst>
          </p:cNvPr>
          <p:cNvSpPr/>
          <p:nvPr/>
        </p:nvSpPr>
        <p:spPr>
          <a:xfrm>
            <a:off x="9235440" y="5318319"/>
            <a:ext cx="2743200" cy="612648"/>
          </a:xfrm>
          <a:prstGeom prst="wedgeRoundRectCallout">
            <a:avLst>
              <a:gd name="adj1" fmla="val -68632"/>
              <a:gd name="adj2" fmla="val 107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谓语相同也合并</a:t>
            </a:r>
          </a:p>
        </p:txBody>
      </p:sp>
    </p:spTree>
    <p:extLst>
      <p:ext uri="{BB962C8B-B14F-4D97-AF65-F5344CB8AC3E}">
        <p14:creationId xmlns:p14="http://schemas.microsoft.com/office/powerpoint/2010/main" val="91945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30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6704"/>
            <a:ext cx="10215623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其他部分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/>
              <a:t>John_Lennon    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Paul_McCartney 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Ringo_Starr    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George_Harrison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Please_Please_Me a </a:t>
            </a:r>
            <a:r>
              <a:rPr lang="zh-CN" altLang="en-US" sz="2000" dirty="0"/>
              <a:t>专辑 </a:t>
            </a:r>
            <a:r>
              <a:rPr lang="en-US" altLang="zh-CN" sz="2000" dirty="0"/>
              <a:t>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:name "Please Please Me"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:date "1963"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:artist "</a:t>
            </a:r>
            <a:r>
              <a:rPr lang="zh-CN" altLang="en-US" sz="2000" dirty="0"/>
              <a:t>甲壳虫</a:t>
            </a:r>
            <a:r>
              <a:rPr lang="en-US" altLang="zh-CN" sz="2000" dirty="0"/>
              <a:t>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:track Love_Me_Do 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Love_Me_Do       a Song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:name "Love Me Do"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:length 125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:writer John_Lennon, Paul_McCartney.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269819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51063"/>
            <a:ext cx="10515600" cy="92033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OWL(Web Ontology Language)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9272"/>
            <a:ext cx="10515600" cy="579376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语义网中会不断出现未知新概念，也会出现新老概念之间的关联知识。</a:t>
            </a:r>
            <a:endParaRPr lang="en-US" altLang="zh-CN" sz="2400" dirty="0"/>
          </a:p>
          <a:p>
            <a:r>
              <a:rPr lang="en-US" altLang="zh-CN" sz="2400" dirty="0"/>
              <a:t>     ↓</a:t>
            </a:r>
          </a:p>
          <a:p>
            <a:r>
              <a:rPr lang="en-US" altLang="zh-CN" sz="2400" b="1" dirty="0"/>
              <a:t>RDFS</a:t>
            </a:r>
            <a:r>
              <a:rPr lang="zh-CN" altLang="en-US" sz="2400" dirty="0"/>
              <a:t>（</a:t>
            </a:r>
            <a:r>
              <a:rPr lang="en-US" altLang="zh-CN" sz="2400" dirty="0"/>
              <a:t>RDF Schema</a:t>
            </a:r>
            <a:r>
              <a:rPr lang="zh-CN" altLang="en-US" sz="2400" dirty="0"/>
              <a:t>）：</a:t>
            </a:r>
            <a:r>
              <a:rPr lang="zh-CN" altLang="en-US" sz="2400" dirty="0">
                <a:solidFill>
                  <a:srgbClr val="FF0000"/>
                </a:solidFill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基础上增加了一些词汇</a:t>
            </a:r>
            <a:r>
              <a:rPr lang="zh-CN" altLang="en-US" sz="2400" dirty="0"/>
              <a:t>（</a:t>
            </a:r>
            <a:r>
              <a:rPr lang="en-US" altLang="zh-CN" sz="2400" dirty="0"/>
              <a:t>vocabulary</a:t>
            </a:r>
            <a:r>
              <a:rPr lang="zh-CN" altLang="en-US" sz="2400" dirty="0"/>
              <a:t>）来拓展</a:t>
            </a:r>
            <a:r>
              <a:rPr lang="en-US" altLang="zh-CN" sz="2400" dirty="0"/>
              <a:t>RDF</a:t>
            </a:r>
            <a:r>
              <a:rPr lang="zh-CN" altLang="en-US" sz="2400" dirty="0"/>
              <a:t>的能力，可以自定义词汇用来描述新概念。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然而，除此之外，</a:t>
            </a:r>
            <a:r>
              <a:rPr lang="zh-CN" altLang="en-US" sz="2400" dirty="0">
                <a:solidFill>
                  <a:srgbClr val="FF0000"/>
                </a:solidFill>
              </a:rPr>
              <a:t>词汇之间</a:t>
            </a:r>
            <a:r>
              <a:rPr lang="zh-CN" altLang="en-US" sz="2400" dirty="0"/>
              <a:t>还有联系，例如</a:t>
            </a:r>
            <a:r>
              <a:rPr lang="zh-CN" altLang="en-US" sz="2400" dirty="0">
                <a:solidFill>
                  <a:srgbClr val="FF0000"/>
                </a:solidFill>
              </a:rPr>
              <a:t>反义词、同义词等关系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要想让计算机理解数据，还需要定义这些词汇之间的反义词、同义词等语义关系，这些仅仅靠</a:t>
            </a:r>
            <a:r>
              <a:rPr lang="en-US" altLang="zh-CN" sz="2400" dirty="0"/>
              <a:t>RDF</a:t>
            </a:r>
            <a:r>
              <a:rPr lang="zh-CN" altLang="en-US" sz="2400" dirty="0"/>
              <a:t>和</a:t>
            </a:r>
            <a:r>
              <a:rPr lang="en-US" altLang="zh-CN" sz="2400" dirty="0"/>
              <a:t>RDFS</a:t>
            </a:r>
            <a:r>
              <a:rPr lang="zh-CN" altLang="en-US" sz="2400" dirty="0"/>
              <a:t>是不够的。</a:t>
            </a:r>
            <a:endParaRPr lang="en-US" altLang="zh-CN" sz="2400" dirty="0"/>
          </a:p>
          <a:p>
            <a:r>
              <a:rPr lang="en-US" altLang="zh-CN" sz="2400" dirty="0"/>
              <a:t>     ↓</a:t>
            </a:r>
          </a:p>
          <a:p>
            <a:r>
              <a:rPr lang="zh-CN" altLang="en-US" sz="2400" dirty="0"/>
              <a:t>为此，</a:t>
            </a:r>
            <a:r>
              <a:rPr lang="en-US" altLang="zh-CN" sz="2400" dirty="0"/>
              <a:t>W3C</a:t>
            </a:r>
            <a:r>
              <a:rPr lang="zh-CN" altLang="en-US" sz="2400" dirty="0"/>
              <a:t>定义了</a:t>
            </a:r>
            <a:r>
              <a:rPr lang="en-US" altLang="zh-CN" sz="2400" dirty="0">
                <a:solidFill>
                  <a:srgbClr val="FF0000"/>
                </a:solidFill>
              </a:rPr>
              <a:t>OWL(Web Ontology Language)</a:t>
            </a:r>
            <a:r>
              <a:rPr lang="zh-CN" altLang="en-US" sz="2400" dirty="0"/>
              <a:t>，是一种语言的同时也是一项</a:t>
            </a:r>
            <a:r>
              <a:rPr lang="en-US" altLang="zh-CN" sz="2400" dirty="0"/>
              <a:t>web</a:t>
            </a:r>
            <a:r>
              <a:rPr lang="zh-CN" altLang="en-US" sz="2400" dirty="0"/>
              <a:t>标准。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711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5414"/>
            <a:ext cx="10515600" cy="62301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7753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 </a:t>
            </a:r>
            <a:r>
              <a:rPr lang="zh-CN" altLang="en-US" sz="2400" dirty="0"/>
              <a:t>与 </a:t>
            </a:r>
            <a:r>
              <a:rPr lang="en-US" altLang="zh-CN" sz="2400" dirty="0"/>
              <a:t>RDF </a:t>
            </a:r>
            <a:r>
              <a:rPr lang="zh-CN" altLang="en-US" sz="2400" dirty="0"/>
              <a:t>有很多相似之处，但拥有更大的词汇表以及更强的语言，具有比</a:t>
            </a:r>
            <a:r>
              <a:rPr lang="en-US" altLang="zh-CN" sz="2400" dirty="0"/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更强的机器解释能力</a:t>
            </a:r>
            <a:r>
              <a:rPr lang="zh-CN" altLang="en-US" sz="2400" dirty="0"/>
              <a:t> 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3856"/>
            <a:ext cx="7619048" cy="52476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778240" y="1473856"/>
            <a:ext cx="28292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提供各种可用的语法，包括函数式语法、</a:t>
            </a:r>
            <a:r>
              <a:rPr lang="en-US" altLang="zh-CN" sz="2400" dirty="0"/>
              <a:t>RDF/XML</a:t>
            </a:r>
            <a:r>
              <a:rPr lang="zh-CN" altLang="en-US" sz="2400" dirty="0"/>
              <a:t>语法、曼彻斯特语法、</a:t>
            </a:r>
            <a:r>
              <a:rPr lang="en-US" altLang="zh-CN" sz="2400" dirty="0"/>
              <a:t>XML</a:t>
            </a:r>
            <a:r>
              <a:rPr lang="zh-CN" altLang="en-US" sz="2400" dirty="0"/>
              <a:t>语法、</a:t>
            </a:r>
            <a:r>
              <a:rPr lang="en-US" altLang="zh-CN" sz="2400" dirty="0"/>
              <a:t>Turtle</a:t>
            </a:r>
            <a:r>
              <a:rPr lang="zh-CN" altLang="en-US" sz="2400" dirty="0"/>
              <a:t>语法等 ，</a:t>
            </a:r>
            <a:r>
              <a:rPr lang="zh-CN" altLang="en-US" sz="2400" dirty="0">
                <a:solidFill>
                  <a:srgbClr val="FF0000"/>
                </a:solidFill>
              </a:rPr>
              <a:t>其中</a:t>
            </a:r>
            <a:r>
              <a:rPr lang="en-US" altLang="zh-CN" sz="2400" dirty="0">
                <a:solidFill>
                  <a:srgbClr val="FF0000"/>
                </a:solidFill>
              </a:rPr>
              <a:t>RDF/XML</a:t>
            </a:r>
            <a:r>
              <a:rPr lang="zh-CN" altLang="en-US" sz="2400" dirty="0">
                <a:solidFill>
                  <a:srgbClr val="FF0000"/>
                </a:solidFill>
              </a:rPr>
              <a:t>语法是唯一一个所有的</a:t>
            </a:r>
            <a:r>
              <a:rPr lang="en-US" altLang="zh-CN" sz="2400" dirty="0">
                <a:solidFill>
                  <a:srgbClr val="FF0000"/>
                </a:solidFill>
              </a:rPr>
              <a:t>OWL2</a:t>
            </a:r>
            <a:r>
              <a:rPr lang="zh-CN" altLang="en-US" sz="2400" dirty="0">
                <a:solidFill>
                  <a:srgbClr val="FF0000"/>
                </a:solidFill>
              </a:rPr>
              <a:t>工具都必须支持的语法。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7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图模型与类</a:t>
            </a:r>
            <a:r>
              <a:rPr lang="en-US" altLang="zh-CN" dirty="0"/>
              <a:t>SQL</a:t>
            </a:r>
            <a:r>
              <a:rPr lang="zh-CN" altLang="en-US" dirty="0"/>
              <a:t>查询语言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6164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教学内容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sz="2600" dirty="0"/>
              <a:t>       介绍图的数据结构及形式化定义，抽象出图的三类基本操作，图数据库中常用的三类查询语言：</a:t>
            </a:r>
            <a:r>
              <a:rPr lang="en-US" altLang="zh-CN" sz="2600" dirty="0"/>
              <a:t>SPARQL</a:t>
            </a:r>
            <a:r>
              <a:rPr lang="zh-CN" altLang="en-US" sz="2600" dirty="0"/>
              <a:t>、</a:t>
            </a:r>
            <a:r>
              <a:rPr lang="en-US" altLang="zh-CN" sz="2600" dirty="0"/>
              <a:t>Cypher</a:t>
            </a:r>
            <a:r>
              <a:rPr lang="zh-CN" altLang="en-US" sz="2600" dirty="0"/>
              <a:t>和</a:t>
            </a:r>
            <a:r>
              <a:rPr lang="en-US" altLang="zh-CN" sz="2600" dirty="0"/>
              <a:t>Gremlin</a:t>
            </a:r>
            <a:r>
              <a:rPr lang="zh-CN" altLang="en-US" sz="2600" dirty="0"/>
              <a:t>；实例化介绍主流图数据库</a:t>
            </a:r>
            <a:r>
              <a:rPr lang="en-US" altLang="zh-CN" sz="2600" dirty="0"/>
              <a:t>Neo4j</a:t>
            </a:r>
            <a:r>
              <a:rPr lang="zh-CN" altLang="en-US" sz="2600" dirty="0"/>
              <a:t>，以加深对图数据管理的理解。</a:t>
            </a:r>
          </a:p>
          <a:p>
            <a:pPr lvl="1"/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教学目标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sz="2600" dirty="0"/>
              <a:t>掌握图的基本数据结构</a:t>
            </a:r>
          </a:p>
          <a:p>
            <a:pPr lvl="1"/>
            <a:r>
              <a:rPr lang="zh-CN" altLang="en-US" sz="2600" dirty="0"/>
              <a:t>掌握</a:t>
            </a:r>
            <a:r>
              <a:rPr lang="zh-CN" altLang="en-US" sz="2600" dirty="0">
                <a:solidFill>
                  <a:srgbClr val="FF0000"/>
                </a:solidFill>
              </a:rPr>
              <a:t>图匹配</a:t>
            </a:r>
            <a:r>
              <a:rPr lang="zh-CN" altLang="en-US" sz="2600" dirty="0"/>
              <a:t>和</a:t>
            </a:r>
            <a:r>
              <a:rPr lang="zh-CN" altLang="en-US" sz="2600" dirty="0">
                <a:solidFill>
                  <a:srgbClr val="FF0000"/>
                </a:solidFill>
              </a:rPr>
              <a:t>图导航</a:t>
            </a:r>
            <a:r>
              <a:rPr lang="zh-CN" altLang="en-US" sz="2600" dirty="0"/>
              <a:t>两类基本的图操作，了解</a:t>
            </a:r>
            <a:r>
              <a:rPr lang="zh-CN" altLang="en-US" sz="2600" dirty="0">
                <a:solidFill>
                  <a:srgbClr val="FF0000"/>
                </a:solidFill>
              </a:rPr>
              <a:t>图与关系</a:t>
            </a:r>
            <a:r>
              <a:rPr lang="zh-CN" altLang="en-US" sz="2600" dirty="0"/>
              <a:t>的复杂操作</a:t>
            </a:r>
          </a:p>
          <a:p>
            <a:pPr lvl="1"/>
            <a:r>
              <a:rPr lang="zh-CN" altLang="en-US" sz="2600" dirty="0"/>
              <a:t>掌握一种图的查询语言</a:t>
            </a:r>
          </a:p>
          <a:p>
            <a:pPr lvl="1"/>
            <a:r>
              <a:rPr lang="zh-CN" altLang="en-US" sz="2600" dirty="0"/>
              <a:t>了解主流图数据库的管理技术</a:t>
            </a:r>
            <a:endParaRPr lang="en-US" altLang="zh-CN" sz="2600" dirty="0"/>
          </a:p>
          <a:p>
            <a:pPr lvl="1"/>
            <a:r>
              <a:rPr lang="zh-CN" altLang="en-US" sz="2600" dirty="0"/>
              <a:t>了解图计算的典型任务及执行方式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920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51063"/>
            <a:ext cx="10515600" cy="92033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9272"/>
            <a:ext cx="10515600" cy="5793760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OWL(Web Ontology Language)</a:t>
            </a:r>
            <a:r>
              <a:rPr lang="zh-CN" altLang="en-US" sz="2400" dirty="0"/>
              <a:t>：亦称</a:t>
            </a:r>
            <a:r>
              <a:rPr lang="zh-CN" altLang="en-US" sz="2400" dirty="0">
                <a:solidFill>
                  <a:srgbClr val="FF0000"/>
                </a:solidFill>
              </a:rPr>
              <a:t>网络本体</a:t>
            </a:r>
            <a:r>
              <a:rPr lang="zh-CN" altLang="en-US" sz="2400" dirty="0"/>
              <a:t>语言，是建立在本体概念基础上的语言，</a:t>
            </a:r>
            <a:r>
              <a:rPr lang="zh-CN" altLang="en-US" sz="2400" dirty="0">
                <a:solidFill>
                  <a:srgbClr val="FF0000"/>
                </a:solidFill>
              </a:rPr>
              <a:t>是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的扩充</a:t>
            </a:r>
            <a:r>
              <a:rPr lang="zh-CN" altLang="en-US" sz="2400" dirty="0"/>
              <a:t>。它用来表示实体、实体间的丰富关系，提供更广泛的概念、知识定义能力。</a:t>
            </a:r>
            <a:endParaRPr lang="en-US" altLang="zh-CN" sz="2400" dirty="0"/>
          </a:p>
          <a:p>
            <a:r>
              <a:rPr lang="en-US" altLang="zh-CN" sz="2400" dirty="0"/>
              <a:t>       OWL </a:t>
            </a:r>
            <a:r>
              <a:rPr lang="zh-CN" altLang="en-US" sz="2400" dirty="0"/>
              <a:t>的目标是能确切描述</a:t>
            </a:r>
            <a:r>
              <a:rPr lang="en-US" altLang="zh-CN" sz="2400" dirty="0"/>
              <a:t>Web</a:t>
            </a:r>
            <a:r>
              <a:rPr lang="zh-CN" altLang="en-US" sz="2400" dirty="0"/>
              <a:t>信息的含义，且</a:t>
            </a:r>
            <a:r>
              <a:rPr lang="en-US" altLang="zh-CN" sz="2400" dirty="0"/>
              <a:t>Web</a:t>
            </a:r>
            <a:r>
              <a:rPr lang="zh-CN" altLang="en-US" sz="2400" dirty="0"/>
              <a:t>信息可被计算机理解和处理，进而可以从</a:t>
            </a:r>
            <a:r>
              <a:rPr lang="en-US" altLang="zh-CN" sz="2400" dirty="0"/>
              <a:t>Web</a:t>
            </a:r>
            <a:r>
              <a:rPr lang="zh-CN" altLang="en-US" sz="2400" dirty="0"/>
              <a:t>上整合信息。</a:t>
            </a:r>
            <a:endParaRPr lang="en-US" altLang="zh-CN" sz="2400" dirty="0"/>
          </a:p>
          <a:p>
            <a:r>
              <a:rPr lang="en-US" altLang="zh-CN" sz="2400" dirty="0"/>
              <a:t>          ↓</a:t>
            </a:r>
          </a:p>
          <a:p>
            <a:r>
              <a:rPr lang="zh-CN" altLang="en-US" sz="2400" dirty="0"/>
              <a:t>这种描述和整合的基础是</a:t>
            </a:r>
            <a:r>
              <a:rPr lang="zh-CN" altLang="en-US" sz="2400" dirty="0">
                <a:solidFill>
                  <a:srgbClr val="FF0000"/>
                </a:solidFill>
              </a:rPr>
              <a:t>哲学词汇</a:t>
            </a:r>
            <a:r>
              <a:rPr lang="en-US" altLang="zh-CN" sz="2400" dirty="0">
                <a:solidFill>
                  <a:srgbClr val="FF0000"/>
                </a:solidFill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“本体，</a:t>
            </a:r>
            <a:r>
              <a:rPr lang="en-US" altLang="zh-CN" sz="2400" dirty="0">
                <a:solidFill>
                  <a:srgbClr val="FF0000"/>
                </a:solidFill>
              </a:rPr>
              <a:t>Ontology</a:t>
            </a:r>
            <a:r>
              <a:rPr lang="zh-CN" altLang="en-US" sz="2400" dirty="0">
                <a:solidFill>
                  <a:srgbClr val="FF0000"/>
                </a:solidFill>
              </a:rPr>
              <a:t>”</a:t>
            </a:r>
            <a:r>
              <a:rPr lang="zh-CN" altLang="en-US" sz="2400" dirty="0"/>
              <a:t> 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 OWL </a:t>
            </a:r>
            <a:r>
              <a:rPr lang="zh-CN" altLang="en-US" sz="2400" dirty="0"/>
              <a:t>以</a:t>
            </a:r>
            <a:r>
              <a:rPr lang="zh-CN" altLang="en-US" sz="2400" dirty="0">
                <a:solidFill>
                  <a:srgbClr val="FF0000"/>
                </a:solidFill>
              </a:rPr>
              <a:t>计算逻辑</a:t>
            </a:r>
            <a:r>
              <a:rPr lang="zh-CN" altLang="en-US" sz="2400" dirty="0"/>
              <a:t>为基础，用</a:t>
            </a:r>
            <a:r>
              <a:rPr lang="en-US" altLang="zh-CN" sz="2400" dirty="0"/>
              <a:t>OWL</a:t>
            </a:r>
            <a:r>
              <a:rPr lang="zh-CN" altLang="en-US" sz="2400" dirty="0"/>
              <a:t>表示的知识可以通过计算机程序进行</a:t>
            </a:r>
            <a:r>
              <a:rPr lang="zh-CN" altLang="en-US" sz="2400" dirty="0">
                <a:solidFill>
                  <a:srgbClr val="FF0000"/>
                </a:solidFill>
              </a:rPr>
              <a:t>推理</a:t>
            </a:r>
            <a:r>
              <a:rPr lang="en-US" altLang="zh-CN" sz="2400" dirty="0"/>
              <a:t>(</a:t>
            </a:r>
            <a:r>
              <a:rPr lang="zh-CN" altLang="en-US" sz="2400" dirty="0"/>
              <a:t>演绎推理</a:t>
            </a:r>
            <a:r>
              <a:rPr lang="en-US" altLang="zh-CN" sz="2400" dirty="0"/>
              <a:t>)</a:t>
            </a:r>
            <a:r>
              <a:rPr lang="zh-CN" altLang="en-US" sz="2400" dirty="0"/>
              <a:t>，从而</a:t>
            </a:r>
            <a:r>
              <a:rPr lang="zh-CN" altLang="en-US" sz="2400" dirty="0">
                <a:solidFill>
                  <a:srgbClr val="FF0000"/>
                </a:solidFill>
              </a:rPr>
              <a:t>验证知识一致性</a:t>
            </a:r>
            <a:r>
              <a:rPr lang="zh-CN" altLang="en-US" sz="2400" dirty="0"/>
              <a:t>，或者</a:t>
            </a:r>
            <a:r>
              <a:rPr lang="zh-CN" altLang="en-US" sz="2400" dirty="0">
                <a:solidFill>
                  <a:srgbClr val="FF0000"/>
                </a:solidFill>
              </a:rPr>
              <a:t>使隐性知识显性化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81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87733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OWL</a:t>
            </a:r>
            <a:r>
              <a:rPr lang="zh-CN" altLang="en-US" sz="2400" b="1" dirty="0"/>
              <a:t>的描述能力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引入了</a:t>
            </a:r>
            <a:r>
              <a:rPr lang="zh-CN" altLang="en-US" sz="2400" dirty="0">
                <a:solidFill>
                  <a:srgbClr val="FF0000"/>
                </a:solidFill>
              </a:rPr>
              <a:t>布尔算子</a:t>
            </a:r>
            <a:r>
              <a:rPr lang="zh-CN" altLang="en-US" sz="2400" dirty="0"/>
              <a:t>（与、或、补）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递归的构建</a:t>
            </a:r>
            <a:r>
              <a:rPr lang="zh-CN" altLang="en-US" sz="2400" dirty="0">
                <a:solidFill>
                  <a:srgbClr val="FF0000"/>
                </a:solidFill>
              </a:rPr>
              <a:t>复杂的类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提供表示</a:t>
            </a:r>
            <a:r>
              <a:rPr lang="zh-CN" altLang="en-US" sz="2400" dirty="0">
                <a:solidFill>
                  <a:srgbClr val="FF0000"/>
                </a:solidFill>
              </a:rPr>
              <a:t>存在值约束、任意值约束和数量值约束</a:t>
            </a:r>
            <a:r>
              <a:rPr lang="zh-CN" altLang="en-US" sz="2400" dirty="0"/>
              <a:t>等能力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支持描述属性具有</a:t>
            </a:r>
            <a:r>
              <a:rPr lang="zh-CN" altLang="en-US" sz="2400" dirty="0">
                <a:solidFill>
                  <a:srgbClr val="FF0000"/>
                </a:solidFill>
              </a:rPr>
              <a:t>传递性、对称性、函数性</a:t>
            </a:r>
            <a:r>
              <a:rPr lang="zh-CN" altLang="en-US" sz="2400" dirty="0"/>
              <a:t>等性质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可描述两个类</a:t>
            </a:r>
            <a:r>
              <a:rPr lang="zh-CN" altLang="en-US" sz="2400" dirty="0">
                <a:solidFill>
                  <a:srgbClr val="FF0000"/>
                </a:solidFill>
              </a:rPr>
              <a:t>等价或者不相交</a:t>
            </a:r>
            <a:r>
              <a:rPr lang="zh-CN" altLang="en-US" sz="2400" dirty="0"/>
              <a:t>、两个属性</a:t>
            </a:r>
            <a:r>
              <a:rPr lang="zh-CN" altLang="en-US" sz="2400" dirty="0">
                <a:solidFill>
                  <a:srgbClr val="FF0000"/>
                </a:solidFill>
              </a:rPr>
              <a:t>等价或者互逆</a:t>
            </a:r>
            <a:r>
              <a:rPr lang="zh-CN" altLang="en-US" sz="2400" dirty="0"/>
              <a:t>、两个实例</a:t>
            </a:r>
            <a:r>
              <a:rPr lang="zh-CN" altLang="en-US" sz="2400" dirty="0">
                <a:solidFill>
                  <a:srgbClr val="FF0000"/>
                </a:solidFill>
              </a:rPr>
              <a:t>相同或者不同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可定义</a:t>
            </a:r>
            <a:r>
              <a:rPr lang="zh-CN" altLang="en-US" sz="2400" dirty="0">
                <a:solidFill>
                  <a:srgbClr val="FF0000"/>
                </a:solidFill>
              </a:rPr>
              <a:t>枚举类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    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856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50636"/>
              </p:ext>
            </p:extLst>
          </p:nvPr>
        </p:nvGraphicFramePr>
        <p:xfrm>
          <a:off x="838198" y="1280160"/>
          <a:ext cx="10968790" cy="5208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91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573708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170591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49838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764967"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owl:equivalentClass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类等价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运动员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owl:equivalentClass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体育选手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5707"/>
                  </a:ext>
                </a:extLst>
              </a:tr>
              <a:tr h="764967"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属性等价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获得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owl:equivalentProperty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取得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705791"/>
                  </a:ext>
                </a:extLst>
              </a:tr>
              <a:tr h="764967"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owl:sameIndividualAs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个体等价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运动员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altLang="zh-CN" sz="24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owl:sameIndividualAs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23970"/>
                  </a:ext>
                </a:extLst>
              </a:tr>
              <a:tr h="2415228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owl:TransitiveProperty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属性传递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rdf:type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owl:TransitiveProperty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</a:t>
                      </a:r>
                      <a:r>
                        <a:rPr lang="en-US" altLang="zh-CN" sz="2400" b="0" i="0" kern="1200" dirty="0" err="1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是个传递关系，</a:t>
                      </a:r>
                      <a:endParaRPr lang="en-US" altLang="zh-CN" sz="2400" b="0" i="0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小林； 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小志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根据上述声明，有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小志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89157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54516" y="6488668"/>
            <a:ext cx="68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https://blog.csdn.net/du_milestone/article/details/84946357</a:t>
            </a:r>
          </a:p>
        </p:txBody>
      </p:sp>
    </p:spTree>
    <p:extLst>
      <p:ext uri="{BB962C8B-B14F-4D97-AF65-F5344CB8AC3E}">
        <p14:creationId xmlns:p14="http://schemas.microsoft.com/office/powerpoint/2010/main" val="432981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02557"/>
              </p:ext>
            </p:extLst>
          </p:nvPr>
        </p:nvGraphicFramePr>
        <p:xfrm>
          <a:off x="838200" y="1280160"/>
          <a:ext cx="10872536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6195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559898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116443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owl:inverseOf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属性相反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owl:inverseOf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exp:descendant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///exp:ancestor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exp:descendant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是互反关系</a:t>
                      </a:r>
                      <a:endParaRPr lang="en-US" altLang="zh-CN" sz="2400" b="0" i="0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2400" dirty="0"/>
                      </a:b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则有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exp:descendant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86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owl:FunctionalProperty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属性函数性（取值具有唯一性）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exp:hasMother rdf:type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FunctionalProperty</a:t>
                      </a:r>
                    </a:p>
                    <a:p>
                      <a:endParaRPr lang="en-US" altLang="zh-CN" sz="2400" b="0" i="0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///exp:hasMother 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是一个具有函数性的属性，即每个人只有一个母亲。</a:t>
                      </a:r>
                      <a:endParaRPr lang="zh-CN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27761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54516" y="6488668"/>
            <a:ext cx="68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https://blog.csdn.net/du_milestone/article/details/84946357</a:t>
            </a:r>
          </a:p>
        </p:txBody>
      </p:sp>
    </p:spTree>
    <p:extLst>
      <p:ext uri="{BB962C8B-B14F-4D97-AF65-F5344CB8AC3E}">
        <p14:creationId xmlns:p14="http://schemas.microsoft.com/office/powerpoint/2010/main" val="1051445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618620"/>
              </p:ext>
            </p:extLst>
          </p:nvPr>
        </p:nvGraphicFramePr>
        <p:xfrm>
          <a:off x="545431" y="1280160"/>
          <a:ext cx="11261558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556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964022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5986980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owl:SymmetricProperty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属性对称性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exp:friend rdf:type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owl:SymmetricProperty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exp:friend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则有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exp:friend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1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owl:intersectionOf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相交的类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exp:Mother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owl:intersectionOf _tmp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_tmp rdf:type rdfs:Collection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_tmp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rdfs:member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_tmp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rdfs:member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exp:HasChildren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///_tmp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是临时资源，它是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rdfs:Collection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类型，是一个容器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；它有两个成员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exp:HasChildren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。本例说明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exp:Mother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exp:HasChildren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这两个类的交集。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317954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54516" y="6488668"/>
            <a:ext cx="68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https://blog.csdn.net/du_milestone/article/details/84946357</a:t>
            </a:r>
          </a:p>
        </p:txBody>
      </p:sp>
    </p:spTree>
    <p:extLst>
      <p:ext uri="{BB962C8B-B14F-4D97-AF65-F5344CB8AC3E}">
        <p14:creationId xmlns:p14="http://schemas.microsoft.com/office/powerpoint/2010/main" val="4033789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710" y="671733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417244"/>
              </p:ext>
            </p:extLst>
          </p:nvPr>
        </p:nvGraphicFramePr>
        <p:xfrm>
          <a:off x="921710" y="1200536"/>
          <a:ext cx="1059911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858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958027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536225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405928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1342684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owl:allValuesFrom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全称限定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owl:allValuesFrom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exp:Women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owl:onProperty exp:hasMother</a:t>
                      </a: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///exp:hasMother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主语属于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类的时候，宾语的取值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只能来自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exp:Women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这个类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5707"/>
                  </a:ext>
                </a:extLst>
              </a:tr>
              <a:tr h="1654936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owl:someValuesFrom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存在限定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exp:SemanticWebPaper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owl:someValuesFrom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exp:AAAI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exp:SemanticWebPaper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owl:onProperty exp:publishedIn</a:t>
                      </a: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///exp:publishedIn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在主语属于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exp:SemanticWebPaper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类的时候，宾语的取值部分来自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exp:AAAI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这个类。本例表示：关于语义网的论文部分发表在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AAAI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70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60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710" y="671733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218936"/>
              </p:ext>
            </p:extLst>
          </p:nvPr>
        </p:nvGraphicFramePr>
        <p:xfrm>
          <a:off x="921710" y="1200536"/>
          <a:ext cx="1059911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773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483112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536225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owl:cardinality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基数限定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owl:cardinality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“1”^^xsd:integer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owl:onProperty exp:hasMother</a:t>
                      </a: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///exp:hasMother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在主语属于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类的时候，宾语的取值只能有一个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；“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1”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的数据类型被声明为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xsd:integer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；这是基数约束，本质上属于属性的局部约束。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2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62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721581"/>
            <a:ext cx="4523509" cy="599989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zh-CN" altLang="en-US" sz="2400" dirty="0"/>
              <a:t>语义 </a:t>
            </a:r>
            <a:r>
              <a:rPr lang="en-US" altLang="zh-CN" sz="2400" dirty="0"/>
              <a:t>Web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W3C Web </a:t>
            </a:r>
            <a:r>
              <a:rPr lang="zh-CN" altLang="en-US" sz="2400" dirty="0"/>
              <a:t>体系结构的技术组合</a:t>
            </a: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zh-CN" altLang="en-US" sz="2400" dirty="0"/>
              <a:t>                         语义网技术栈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09" y="677301"/>
            <a:ext cx="5754053" cy="6044173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600161" y="4777256"/>
            <a:ext cx="4110383" cy="943411"/>
          </a:xfrm>
          <a:prstGeom prst="wedgeRoundRectCallout">
            <a:avLst>
              <a:gd name="adj1" fmla="val 68284"/>
              <a:gd name="adj2" fmla="val -239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逻辑层</a:t>
            </a:r>
            <a:r>
              <a:rPr lang="en-US" altLang="zh-CN" sz="2400" dirty="0"/>
              <a:t>:</a:t>
            </a:r>
            <a:r>
              <a:rPr lang="zh-CN" altLang="en-US" sz="2400" dirty="0"/>
              <a:t>提供公理及其规则</a:t>
            </a:r>
            <a:r>
              <a:rPr lang="en-US" altLang="zh-CN" sz="2400" dirty="0"/>
              <a:t>,</a:t>
            </a:r>
            <a:r>
              <a:rPr lang="zh-CN" altLang="en-US" sz="2400" dirty="0"/>
              <a:t>实现逻辑操作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8" name="圆角矩形标注 7"/>
          <p:cNvSpPr/>
          <p:nvPr/>
        </p:nvSpPr>
        <p:spPr>
          <a:xfrm>
            <a:off x="600161" y="2743510"/>
            <a:ext cx="4110383" cy="727139"/>
          </a:xfrm>
          <a:prstGeom prst="wedgeRoundRectCallout">
            <a:avLst>
              <a:gd name="adj1" fmla="val 84608"/>
              <a:gd name="adj2" fmla="val -575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验证层</a:t>
            </a:r>
            <a:r>
              <a:rPr lang="en-US" altLang="zh-CN" sz="2400" dirty="0"/>
              <a:t>:</a:t>
            </a:r>
            <a:r>
              <a:rPr lang="zh-CN" altLang="en-US" sz="2400" dirty="0"/>
              <a:t>对推理结果进行验证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848590" y="1578525"/>
            <a:ext cx="4710545" cy="943411"/>
          </a:xfrm>
          <a:prstGeom prst="wedgeRoundRectCallout">
            <a:avLst>
              <a:gd name="adj1" fmla="val 69167"/>
              <a:gd name="adj2" fmla="val -388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信任层</a:t>
            </a:r>
            <a:r>
              <a:rPr lang="en-US" altLang="zh-CN" sz="2400" dirty="0"/>
              <a:t>:</a:t>
            </a:r>
            <a:r>
              <a:rPr lang="zh-CN" altLang="en-US" sz="2400" dirty="0"/>
              <a:t>根据验证层的结果和一些数字签名</a:t>
            </a:r>
            <a:r>
              <a:rPr lang="en-US" altLang="zh-CN" sz="2400" dirty="0"/>
              <a:t>,</a:t>
            </a:r>
            <a:r>
              <a:rPr lang="zh-CN" altLang="en-US" sz="2400" dirty="0"/>
              <a:t>建立信任</a:t>
            </a:r>
          </a:p>
        </p:txBody>
      </p:sp>
    </p:spTree>
    <p:extLst>
      <p:ext uri="{BB962C8B-B14F-4D97-AF65-F5344CB8AC3E}">
        <p14:creationId xmlns:p14="http://schemas.microsoft.com/office/powerpoint/2010/main" val="183774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图数据结构及其形式化定义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400" b="1" dirty="0"/>
              <a:t>5.1.3 </a:t>
            </a:r>
            <a:r>
              <a:rPr lang="zh-CN" altLang="en-US" sz="2400" b="1" dirty="0"/>
              <a:t>属性图</a:t>
            </a:r>
            <a:endParaRPr lang="en-US" altLang="zh-CN" sz="2400" b="1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可表示为一个</a:t>
            </a:r>
            <a:r>
              <a:rPr lang="zh-CN" altLang="en-US" sz="2400" kern="100" dirty="0"/>
              <a:t>四</a:t>
            </a:r>
            <a:r>
              <a:rPr lang="zh-CN" altLang="zh-CN" sz="2400" kern="100" dirty="0"/>
              <a:t>元组（</a:t>
            </a:r>
            <a:r>
              <a:rPr lang="en-US" altLang="zh-CN" sz="2400" kern="100" dirty="0"/>
              <a:t>V, L, E, A</a:t>
            </a:r>
            <a:r>
              <a:rPr lang="zh-CN" altLang="zh-CN" sz="2400" kern="100" dirty="0"/>
              <a:t>），其中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1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是一组顶点的集合；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2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L</a:t>
            </a:r>
            <a:r>
              <a:rPr lang="zh-CN" altLang="zh-CN" sz="2400" kern="100" dirty="0"/>
              <a:t>是一组标签的集合；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3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是一组边的集合，</a:t>
            </a:r>
            <a:r>
              <a:rPr lang="en-US" altLang="zh-CN" sz="2400" kern="100" dirty="0"/>
              <a:t>E</a:t>
            </a:r>
            <a:r>
              <a:rPr lang="en-US" altLang="zh-CN" sz="2400" kern="100" dirty="0">
                <a:cs typeface="MS Mincho" charset="-128"/>
              </a:rPr>
              <a:t>⊆</a:t>
            </a:r>
            <a:r>
              <a:rPr lang="en-US" altLang="zh-CN" sz="2400" kern="100" dirty="0"/>
              <a:t> V</a:t>
            </a:r>
            <a:r>
              <a:rPr lang="zh-CN" altLang="zh-CN" sz="2400" kern="100" dirty="0"/>
              <a:t>×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；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4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是一组属性的集合；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09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4446"/>
            <a:ext cx="10515600" cy="547265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5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中的每一个顶点可以有一个或多个来自于</a:t>
            </a:r>
            <a:r>
              <a:rPr lang="en-US" altLang="zh-CN" sz="2400" kern="100" dirty="0"/>
              <a:t>L</a:t>
            </a:r>
            <a:r>
              <a:rPr lang="zh-CN" altLang="zh-CN" sz="2400" kern="100" dirty="0"/>
              <a:t>的标签。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i="1" kern="100" dirty="0"/>
              <a:t>v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V, </a:t>
            </a:r>
            <a:r>
              <a:rPr lang="en-US" altLang="zh-CN" sz="2400" i="1" kern="100" dirty="0">
                <a:solidFill>
                  <a:srgbClr val="FF0000"/>
                </a:solidFill>
              </a:rPr>
              <a:t>v.L</a:t>
            </a:r>
            <a:r>
              <a:rPr lang="zh-CN" altLang="zh-CN" sz="2400" kern="100" dirty="0">
                <a:solidFill>
                  <a:srgbClr val="FF0000"/>
                </a:solidFill>
              </a:rPr>
              <a:t>代表顶点</a:t>
            </a:r>
            <a:r>
              <a:rPr lang="en-US" altLang="zh-CN" sz="2400" i="1" kern="100" dirty="0">
                <a:solidFill>
                  <a:srgbClr val="FF0000"/>
                </a:solidFill>
              </a:rPr>
              <a:t>v</a:t>
            </a:r>
            <a:r>
              <a:rPr lang="zh-CN" altLang="zh-CN" sz="2400" kern="100" dirty="0">
                <a:solidFill>
                  <a:srgbClr val="FF0000"/>
                </a:solidFill>
              </a:rPr>
              <a:t>上的标签集合</a:t>
            </a:r>
            <a:r>
              <a:rPr lang="zh-CN" altLang="zh-CN" sz="2400" kern="100" dirty="0"/>
              <a:t>，其中，</a:t>
            </a:r>
            <a:r>
              <a:rPr lang="en-US" altLang="zh-CN" sz="2400" i="1" kern="100" dirty="0"/>
              <a:t>v.L</a:t>
            </a:r>
            <a:r>
              <a:rPr lang="en-US" altLang="zh-CN" sz="2400" kern="100" dirty="0"/>
              <a:t> </a:t>
            </a:r>
            <a:r>
              <a:rPr lang="en-US" altLang="zh-CN" sz="2400" kern="100" dirty="0">
                <a:sym typeface="Symbol" charset="2"/>
              </a:rPr>
              <a:t></a:t>
            </a:r>
            <a:r>
              <a:rPr lang="en-US" altLang="zh-CN" sz="2400" kern="100" dirty="0"/>
              <a:t> L</a:t>
            </a:r>
            <a:r>
              <a:rPr lang="zh-CN" altLang="zh-CN" sz="2400" kern="100" dirty="0"/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6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中的每一个顶点可以有一个或多个来自于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的属性。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i="1" kern="100" dirty="0"/>
              <a:t>v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V, </a:t>
            </a:r>
            <a:r>
              <a:rPr lang="zh-CN" altLang="zh-CN" sz="2400" kern="100" dirty="0"/>
              <a:t>令</a:t>
            </a:r>
            <a:r>
              <a:rPr lang="en-US" altLang="zh-CN" sz="2400" i="1" kern="100" dirty="0"/>
              <a:t>v.A</a:t>
            </a:r>
            <a:r>
              <a:rPr lang="zh-CN" altLang="zh-CN" sz="2400" kern="100" dirty="0"/>
              <a:t>代表顶点</a:t>
            </a:r>
            <a:r>
              <a:rPr lang="en-US" altLang="zh-CN" sz="2400" i="1" kern="100" dirty="0"/>
              <a:t>v</a:t>
            </a:r>
            <a:r>
              <a:rPr lang="zh-CN" altLang="zh-CN" sz="2400" kern="100" dirty="0"/>
              <a:t>上的属性集合，其中，</a:t>
            </a:r>
            <a:r>
              <a:rPr lang="en-US" altLang="zh-CN" sz="2400" i="1" kern="100" dirty="0"/>
              <a:t>v.A</a:t>
            </a:r>
            <a:r>
              <a:rPr lang="en-US" altLang="zh-CN" sz="2400" kern="100" dirty="0"/>
              <a:t> </a:t>
            </a:r>
            <a:r>
              <a:rPr lang="en-US" altLang="zh-CN" sz="2400" kern="100" dirty="0">
                <a:sym typeface="Symbol" charset="2"/>
              </a:rPr>
              <a:t></a:t>
            </a:r>
            <a:r>
              <a:rPr lang="en-US" altLang="zh-CN" sz="2400" kern="100" dirty="0"/>
              <a:t> A</a:t>
            </a:r>
            <a:r>
              <a:rPr lang="zh-CN" altLang="zh-CN" sz="2400" kern="100" dirty="0"/>
              <a:t>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v.A</a:t>
            </a:r>
            <a:r>
              <a:rPr lang="zh-CN" altLang="zh-CN" sz="2400" kern="100" dirty="0"/>
              <a:t>，</a:t>
            </a:r>
            <a:r>
              <a:rPr lang="en-US" altLang="zh-CN" sz="2400" kern="100" dirty="0">
                <a:solidFill>
                  <a:srgbClr val="FF0000"/>
                </a:solidFill>
              </a:rPr>
              <a:t>v[a]</a:t>
            </a:r>
            <a:r>
              <a:rPr lang="zh-CN" altLang="zh-CN" sz="2400" kern="100" dirty="0">
                <a:solidFill>
                  <a:srgbClr val="FF0000"/>
                </a:solidFill>
              </a:rPr>
              <a:t>代表顶点</a:t>
            </a:r>
            <a:r>
              <a:rPr lang="en-US" altLang="zh-CN" sz="2400" kern="100" dirty="0">
                <a:solidFill>
                  <a:srgbClr val="FF0000"/>
                </a:solidFill>
              </a:rPr>
              <a:t>v</a:t>
            </a:r>
            <a:r>
              <a:rPr lang="zh-CN" altLang="zh-CN" sz="2400" kern="100" dirty="0">
                <a:solidFill>
                  <a:srgbClr val="FF0000"/>
                </a:solidFill>
              </a:rPr>
              <a:t>在属性</a:t>
            </a:r>
            <a:r>
              <a:rPr lang="en-US" altLang="zh-CN" sz="2400" kern="100" dirty="0">
                <a:solidFill>
                  <a:srgbClr val="FF0000"/>
                </a:solidFill>
              </a:rPr>
              <a:t>a</a:t>
            </a:r>
            <a:r>
              <a:rPr lang="zh-CN" altLang="zh-CN" sz="2400" kern="100" dirty="0">
                <a:solidFill>
                  <a:srgbClr val="FF0000"/>
                </a:solidFill>
              </a:rPr>
              <a:t>上的值</a:t>
            </a:r>
            <a:r>
              <a:rPr lang="zh-CN" altLang="zh-CN" sz="2400" kern="100" dirty="0"/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7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中的每一条边也可以有一个或多个来自于</a:t>
            </a:r>
            <a:r>
              <a:rPr lang="en-US" altLang="zh-CN" sz="2400" kern="100" dirty="0"/>
              <a:t>L</a:t>
            </a:r>
            <a:r>
              <a:rPr lang="zh-CN" altLang="zh-CN" sz="2400" kern="100" dirty="0"/>
              <a:t>的标签。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i="1" kern="100" dirty="0"/>
              <a:t>e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E, </a:t>
            </a:r>
            <a:r>
              <a:rPr lang="en-US" altLang="zh-CN" sz="2400" i="1" kern="100" dirty="0">
                <a:solidFill>
                  <a:srgbClr val="FF0000"/>
                </a:solidFill>
              </a:rPr>
              <a:t>e.L</a:t>
            </a:r>
            <a:r>
              <a:rPr lang="zh-CN" altLang="zh-CN" sz="2400" kern="100" dirty="0">
                <a:solidFill>
                  <a:srgbClr val="FF0000"/>
                </a:solidFill>
              </a:rPr>
              <a:t>代表边</a:t>
            </a:r>
            <a:r>
              <a:rPr lang="en-US" altLang="zh-CN" sz="2400" i="1" kern="100" dirty="0">
                <a:solidFill>
                  <a:srgbClr val="FF0000"/>
                </a:solidFill>
              </a:rPr>
              <a:t>e</a:t>
            </a:r>
            <a:r>
              <a:rPr lang="zh-CN" altLang="zh-CN" sz="2400" kern="100" dirty="0">
                <a:solidFill>
                  <a:srgbClr val="FF0000"/>
                </a:solidFill>
              </a:rPr>
              <a:t>上的标签</a:t>
            </a:r>
            <a:r>
              <a:rPr lang="zh-CN" altLang="en-US" sz="2400" kern="100" dirty="0">
                <a:solidFill>
                  <a:srgbClr val="FF0000"/>
                </a:solidFill>
              </a:rPr>
              <a:t>集合</a:t>
            </a:r>
            <a:r>
              <a:rPr lang="zh-CN" altLang="zh-CN" sz="2400" kern="100" dirty="0"/>
              <a:t>，其中，</a:t>
            </a:r>
            <a:r>
              <a:rPr lang="en-US" altLang="zh-CN" sz="2400" i="1" kern="100" dirty="0"/>
              <a:t>e.L</a:t>
            </a:r>
            <a:r>
              <a:rPr lang="en-US" altLang="zh-CN" sz="2400" kern="100" dirty="0"/>
              <a:t> </a:t>
            </a:r>
            <a:r>
              <a:rPr lang="en-US" altLang="zh-CN" sz="2400" kern="100" dirty="0">
                <a:sym typeface="Symbol" charset="2"/>
              </a:rPr>
              <a:t></a:t>
            </a:r>
            <a:r>
              <a:rPr lang="en-US" altLang="zh-CN" sz="2400" kern="100" dirty="0"/>
              <a:t> L</a:t>
            </a:r>
            <a:r>
              <a:rPr lang="zh-CN" altLang="zh-CN" sz="2400" kern="100" dirty="0"/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8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中的每一个边可以有一个或多个来自于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的属性。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E, </a:t>
            </a:r>
            <a:r>
              <a:rPr lang="zh-CN" altLang="zh-CN" sz="2400" kern="100" dirty="0"/>
              <a:t>令</a:t>
            </a:r>
            <a:r>
              <a:rPr lang="en-US" altLang="zh-CN" sz="2400" i="1" kern="100" dirty="0"/>
              <a:t>e.A</a:t>
            </a:r>
            <a:r>
              <a:rPr lang="zh-CN" altLang="zh-CN" sz="2400" kern="100" dirty="0"/>
              <a:t>代表边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上的属性集合，其中，</a:t>
            </a:r>
            <a:r>
              <a:rPr lang="en-US" altLang="zh-CN" sz="2400" i="1" kern="100" dirty="0"/>
              <a:t>e.A</a:t>
            </a:r>
            <a:r>
              <a:rPr lang="en-US" altLang="zh-CN" sz="2400" kern="100" dirty="0"/>
              <a:t> </a:t>
            </a:r>
            <a:r>
              <a:rPr lang="en-US" altLang="zh-CN" sz="2400" kern="100" dirty="0">
                <a:sym typeface="Symbol" charset="2"/>
              </a:rPr>
              <a:t></a:t>
            </a:r>
            <a:r>
              <a:rPr lang="en-US" altLang="zh-CN" sz="2400" kern="100" dirty="0"/>
              <a:t> A</a:t>
            </a:r>
            <a:r>
              <a:rPr lang="zh-CN" altLang="zh-CN" sz="2400" kern="100" dirty="0"/>
              <a:t>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e.A</a:t>
            </a:r>
            <a:r>
              <a:rPr lang="zh-CN" altLang="zh-CN" sz="2400" kern="100" dirty="0"/>
              <a:t>，</a:t>
            </a:r>
            <a:r>
              <a:rPr lang="en-US" altLang="zh-CN" sz="2400" kern="100" dirty="0">
                <a:solidFill>
                  <a:srgbClr val="FF0000"/>
                </a:solidFill>
              </a:rPr>
              <a:t>e[a]</a:t>
            </a:r>
            <a:r>
              <a:rPr lang="zh-CN" altLang="zh-CN" sz="2400" kern="100" dirty="0">
                <a:solidFill>
                  <a:srgbClr val="FF0000"/>
                </a:solidFill>
              </a:rPr>
              <a:t>代表边</a:t>
            </a:r>
            <a:r>
              <a:rPr lang="en-US" altLang="zh-CN" sz="2400" kern="100" dirty="0">
                <a:solidFill>
                  <a:srgbClr val="FF0000"/>
                </a:solidFill>
              </a:rPr>
              <a:t>e</a:t>
            </a:r>
            <a:r>
              <a:rPr lang="zh-CN" altLang="zh-CN" sz="2400" kern="100" dirty="0">
                <a:solidFill>
                  <a:srgbClr val="FF0000"/>
                </a:solidFill>
              </a:rPr>
              <a:t>在属性</a:t>
            </a:r>
            <a:r>
              <a:rPr lang="en-US" altLang="zh-CN" sz="2400" kern="100" dirty="0">
                <a:solidFill>
                  <a:srgbClr val="FF0000"/>
                </a:solidFill>
              </a:rPr>
              <a:t>a</a:t>
            </a:r>
            <a:r>
              <a:rPr lang="zh-CN" altLang="zh-CN" sz="2400" kern="100" dirty="0">
                <a:solidFill>
                  <a:srgbClr val="FF0000"/>
                </a:solidFill>
              </a:rPr>
              <a:t>上的值</a:t>
            </a:r>
            <a:r>
              <a:rPr lang="zh-CN" altLang="zh-CN" sz="2400" kern="100" dirty="0"/>
              <a:t>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16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76998"/>
            <a:ext cx="10515600" cy="920336"/>
          </a:xfrm>
        </p:spPr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图模型与类</a:t>
            </a:r>
            <a:r>
              <a:rPr lang="en-US" altLang="zh-CN" dirty="0"/>
              <a:t>SQL</a:t>
            </a:r>
            <a:r>
              <a:rPr lang="zh-CN" altLang="en-US" dirty="0"/>
              <a:t>查询语言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3481"/>
            <a:ext cx="5304416" cy="6134519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5.1 </a:t>
            </a:r>
            <a:r>
              <a:rPr kumimoji="1" lang="zh-CN" altLang="en-US" sz="2400" dirty="0"/>
              <a:t>图数据结构及其形式化定义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  5.1.1 </a:t>
            </a:r>
            <a:r>
              <a:rPr kumimoji="1" lang="zh-CN" altLang="en-US" sz="2000" dirty="0"/>
              <a:t>图的数据结构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5.1.2 </a:t>
            </a:r>
            <a:r>
              <a:rPr kumimoji="1" lang="zh-CN" altLang="en-US" sz="2000" dirty="0"/>
              <a:t>图的形式化定义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5.1.3 </a:t>
            </a:r>
            <a:r>
              <a:rPr kumimoji="1" lang="zh-CN" altLang="en-US" sz="2000" dirty="0"/>
              <a:t>图的分类与应用</a:t>
            </a:r>
            <a:endParaRPr kumimoji="1" lang="en-US" altLang="zh-CN" sz="2000" dirty="0"/>
          </a:p>
          <a:p>
            <a:r>
              <a:rPr kumimoji="1" lang="en-US" altLang="zh-CN" sz="2400" dirty="0"/>
              <a:t>5.2 </a:t>
            </a:r>
            <a:r>
              <a:rPr kumimoji="1" lang="zh-CN" altLang="en-US" sz="2400" dirty="0"/>
              <a:t>图数据的操作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  5.2.1 </a:t>
            </a:r>
            <a:r>
              <a:rPr kumimoji="1" lang="zh-CN" altLang="en-US" sz="2000" dirty="0"/>
              <a:t>图匹配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5.2.2</a:t>
            </a:r>
            <a:r>
              <a:rPr kumimoji="1" lang="zh-CN" altLang="en-US" sz="2000" dirty="0"/>
              <a:t> 图导航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5.2.3 </a:t>
            </a:r>
            <a:r>
              <a:rPr kumimoji="1" lang="zh-CN" altLang="en-US" sz="2000" dirty="0"/>
              <a:t>复杂图查询</a:t>
            </a:r>
            <a:endParaRPr kumimoji="1" lang="en-US" altLang="zh-CN" sz="2000" dirty="0"/>
          </a:p>
          <a:p>
            <a:r>
              <a:rPr kumimoji="1" lang="en-US" altLang="zh-CN" sz="2400" dirty="0"/>
              <a:t>5.3 </a:t>
            </a:r>
            <a:r>
              <a:rPr kumimoji="1" lang="zh-CN" altLang="en-US" sz="2400" dirty="0"/>
              <a:t>面向图数据的类</a:t>
            </a:r>
            <a:r>
              <a:rPr kumimoji="1" lang="en-US" altLang="zh-CN" sz="2400" dirty="0"/>
              <a:t>SQL</a:t>
            </a:r>
            <a:r>
              <a:rPr kumimoji="1" lang="zh-CN" altLang="en-US" sz="2400" dirty="0"/>
              <a:t>查询语言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  5.3.1 SPARQL</a:t>
            </a:r>
          </a:p>
          <a:p>
            <a:pPr lvl="1"/>
            <a:r>
              <a:rPr kumimoji="1" lang="en-US" altLang="zh-CN" sz="2000" dirty="0"/>
              <a:t>  5.3.2 Cypher</a:t>
            </a:r>
          </a:p>
          <a:p>
            <a:pPr lvl="1"/>
            <a:r>
              <a:rPr kumimoji="1" lang="en-US" altLang="zh-CN" sz="2000" dirty="0"/>
              <a:t>  5.3.3 Gremlin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1068" y="843338"/>
            <a:ext cx="35459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典型图系统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Neo4j</a:t>
            </a:r>
          </a:p>
          <a:p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 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图计算</a:t>
            </a:r>
          </a:p>
        </p:txBody>
      </p:sp>
    </p:spTree>
    <p:extLst>
      <p:ext uri="{BB962C8B-B14F-4D97-AF65-F5344CB8AC3E}">
        <p14:creationId xmlns:p14="http://schemas.microsoft.com/office/powerpoint/2010/main" val="101864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07214"/>
            <a:ext cx="10515600" cy="58407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/>
              <a:t>例：</a:t>
            </a:r>
            <a:r>
              <a:rPr lang="en-US" altLang="zh-CN" sz="2400" kern="100" dirty="0"/>
              <a:t>(1)V={n1, n2, n3}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kern="100" dirty="0"/>
              <a:t>(2)L={</a:t>
            </a:r>
            <a:r>
              <a:rPr lang="zh-CN" altLang="en-US" sz="2400" kern="100" dirty="0"/>
              <a:t>演员，导演，电影，出演</a:t>
            </a:r>
            <a:r>
              <a:rPr lang="en-US" altLang="zh-CN" sz="2400" kern="100" dirty="0"/>
              <a:t>}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kern="100" dirty="0"/>
              <a:t>(3)E={e1, e2, e3}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(4)A={</a:t>
            </a:r>
            <a:r>
              <a:rPr lang="zh-CN" altLang="en-US" sz="2400" kern="100" dirty="0"/>
              <a:t>姓名，性别，角色，来源，名称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(5)n1.L={</a:t>
            </a:r>
            <a:r>
              <a:rPr lang="zh-CN" altLang="en-US" sz="2400" kern="100" dirty="0"/>
              <a:t>演员，导演</a:t>
            </a:r>
            <a:r>
              <a:rPr lang="en-US" altLang="zh-CN" sz="2400" kern="100" dirty="0"/>
              <a:t>}, n2.L={</a:t>
            </a:r>
            <a:r>
              <a:rPr lang="zh-CN" altLang="en-US" sz="2400" kern="100" dirty="0"/>
              <a:t>电影</a:t>
            </a:r>
            <a:r>
              <a:rPr lang="en-US" altLang="zh-CN" sz="2400" kern="100" dirty="0"/>
              <a:t>}, n3.L={</a:t>
            </a:r>
            <a:r>
              <a:rPr lang="zh-CN" altLang="en-US" sz="2400" kern="100" dirty="0"/>
              <a:t>演员</a:t>
            </a:r>
            <a:r>
              <a:rPr lang="en-US" altLang="zh-CN" sz="2400" kern="100" dirty="0"/>
              <a:t>} </a:t>
            </a:r>
            <a:endParaRPr lang="zh-CN" altLang="zh-CN" sz="2400" kern="100" dirty="0"/>
          </a:p>
          <a:p>
            <a:pPr marL="450850" indent="-4508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(6) n1.A={</a:t>
            </a:r>
            <a:r>
              <a:rPr lang="zh-CN" altLang="en-US" sz="2400" kern="100" dirty="0"/>
              <a:t>姓名，性别</a:t>
            </a:r>
            <a:r>
              <a:rPr lang="en-US" altLang="zh-CN" sz="2400" kern="100" dirty="0"/>
              <a:t>}, n2.A={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}, n3.A={</a:t>
            </a:r>
            <a:r>
              <a:rPr lang="zh-CN" altLang="en-US" sz="2400" kern="100" dirty="0"/>
              <a:t>姓名，性别</a:t>
            </a:r>
            <a:r>
              <a:rPr lang="en-US" altLang="zh-CN" sz="2400" kern="100" dirty="0"/>
              <a:t>} </a:t>
            </a:r>
            <a:r>
              <a:rPr lang="zh-CN" altLang="en-US" sz="2400" kern="100" dirty="0"/>
              <a:t>；</a:t>
            </a:r>
            <a:r>
              <a:rPr lang="en-US" altLang="zh-CN" sz="2400" kern="100" dirty="0"/>
              <a:t>n1[</a:t>
            </a:r>
            <a:r>
              <a:rPr lang="zh-CN" altLang="en-US" sz="2400" kern="100" dirty="0"/>
              <a:t>姓名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周星驰</a:t>
            </a:r>
            <a:r>
              <a:rPr lang="en-US" altLang="zh-CN" sz="2400" kern="100" dirty="0"/>
              <a:t>, n1[</a:t>
            </a:r>
            <a:r>
              <a:rPr lang="zh-CN" altLang="en-US" sz="2400" kern="100" dirty="0"/>
              <a:t>性别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男</a:t>
            </a:r>
            <a:r>
              <a:rPr lang="en-US" altLang="zh-CN" sz="2400" kern="100" dirty="0"/>
              <a:t>, n2[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喜剧之王</a:t>
            </a:r>
            <a:r>
              <a:rPr lang="en-US" altLang="zh-CN" sz="2400" kern="100" dirty="0"/>
              <a:t>, n3[</a:t>
            </a:r>
            <a:r>
              <a:rPr lang="zh-CN" altLang="en-US" sz="2400" kern="100" dirty="0"/>
              <a:t>姓名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吴孟达</a:t>
            </a:r>
            <a:r>
              <a:rPr lang="en-US" altLang="zh-CN" sz="2400" kern="100" dirty="0"/>
              <a:t>, n3[</a:t>
            </a:r>
            <a:r>
              <a:rPr lang="zh-CN" altLang="en-US" sz="2400" kern="100" dirty="0"/>
              <a:t>性别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男</a:t>
            </a:r>
            <a:endParaRPr lang="zh-CN" altLang="zh-CN" sz="2400" kern="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(7)e1.L=e3.L{</a:t>
            </a:r>
            <a:r>
              <a:rPr lang="zh-CN" altLang="en-US" sz="2400" kern="100" dirty="0"/>
              <a:t>出演</a:t>
            </a:r>
            <a:r>
              <a:rPr lang="en-US" altLang="zh-CN" sz="2400" kern="100" dirty="0"/>
              <a:t>},e2.L={</a:t>
            </a:r>
            <a:r>
              <a:rPr lang="zh-CN" altLang="en-US" sz="2400" kern="100" dirty="0"/>
              <a:t>导演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 marL="450850" indent="-4508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(8) e1.A=e3.A{</a:t>
            </a:r>
            <a:r>
              <a:rPr lang="zh-CN" altLang="en-US" sz="2400" kern="100" dirty="0"/>
              <a:t>角色，来源</a:t>
            </a:r>
            <a:r>
              <a:rPr lang="en-US" altLang="zh-CN" sz="2400" kern="100" dirty="0"/>
              <a:t>},e1[</a:t>
            </a:r>
            <a:r>
              <a:rPr lang="zh-CN" altLang="en-US" sz="2400" kern="100" dirty="0"/>
              <a:t>角色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尹天仇</a:t>
            </a:r>
            <a:r>
              <a:rPr lang="en-US" altLang="zh-CN" sz="2400" kern="100" dirty="0"/>
              <a:t>, e1[</a:t>
            </a:r>
            <a:r>
              <a:rPr lang="zh-CN" altLang="en-US" sz="2400" kern="100" dirty="0"/>
              <a:t>来源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百度百科</a:t>
            </a:r>
            <a:r>
              <a:rPr lang="en-US" altLang="zh-CN" sz="2400" kern="100" dirty="0"/>
              <a:t>, e3[</a:t>
            </a:r>
            <a:r>
              <a:rPr lang="zh-CN" altLang="en-US" sz="2400" kern="100" dirty="0"/>
              <a:t>角色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卧底</a:t>
            </a:r>
            <a:r>
              <a:rPr lang="en-US" altLang="zh-CN" sz="2400" kern="100" dirty="0"/>
              <a:t>, e3[</a:t>
            </a:r>
            <a:r>
              <a:rPr lang="zh-CN" altLang="en-US" sz="2400" kern="100" dirty="0"/>
              <a:t>来源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百度百科</a:t>
            </a:r>
            <a:endParaRPr lang="zh-CN" altLang="zh-CN" sz="2400" kern="1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057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</a:rPr>
              <a:t>属性图（续）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60" y="1285462"/>
            <a:ext cx="9524604" cy="507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962" y="675129"/>
            <a:ext cx="3624038" cy="22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1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66158"/>
            <a:ext cx="10515600" cy="56321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kern="100" dirty="0"/>
              <a:t>属性图和标签图的区别：</a:t>
            </a:r>
            <a:endParaRPr lang="en-US" altLang="zh-CN" sz="2400" b="1" kern="1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/>
              <a:t>       属性图为顶点和边引入了</a:t>
            </a:r>
            <a:r>
              <a:rPr lang="zh-CN" altLang="en-US" sz="2400" kern="100" dirty="0">
                <a:solidFill>
                  <a:srgbClr val="FF0000"/>
                </a:solidFill>
              </a:rPr>
              <a:t>内部结构</a:t>
            </a:r>
            <a:endParaRPr lang="en-US" altLang="zh-CN" sz="2400" kern="1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2400" kern="1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rgbClr val="00B0F0"/>
                </a:solidFill>
              </a:rPr>
              <a:t>这种顶点和边的内部结构类似于关系数据库中的关系模式。</a:t>
            </a:r>
            <a:endParaRPr lang="en-US" altLang="zh-CN" sz="2400" kern="1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rgbClr val="00B0F0"/>
                </a:solidFill>
              </a:rPr>
              <a:t>但是，属性图可自由的增加和删除属性，而无需挂起其他对象的事务。</a:t>
            </a:r>
            <a:endParaRPr lang="zh-CN" altLang="zh-CN" sz="2400" kern="100" dirty="0">
              <a:solidFill>
                <a:srgbClr val="00B0F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757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07518"/>
            <a:ext cx="10515600" cy="57347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/>
              <a:t>例</a:t>
            </a:r>
            <a:r>
              <a:rPr lang="en-US" altLang="zh-CN" sz="2400" kern="100" dirty="0"/>
              <a:t>2</a:t>
            </a:r>
            <a:r>
              <a:rPr lang="zh-CN" altLang="en-US" sz="2400" kern="100" dirty="0"/>
              <a:t>：</a:t>
            </a:r>
            <a:r>
              <a:rPr lang="en-US" altLang="zh-CN" sz="2400" kern="100" dirty="0"/>
              <a:t>(1)V={n1, n2, n3}        (2)L={</a:t>
            </a:r>
            <a:r>
              <a:rPr lang="zh-CN" altLang="en-US" sz="2400" kern="100" dirty="0"/>
              <a:t>大数据，支持，文档数据库</a:t>
            </a:r>
            <a:r>
              <a:rPr lang="en-US" altLang="zh-CN" sz="2400" kern="100" dirty="0"/>
              <a:t>}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/>
              <a:t>(3)E={e1, e2}        (4)A={</a:t>
            </a:r>
            <a:r>
              <a:rPr lang="zh-CN" altLang="en-US" sz="2400" kern="100" dirty="0"/>
              <a:t>数据类型，名称，架构，应用许可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>
              <a:lnSpc>
                <a:spcPct val="150000"/>
              </a:lnSpc>
            </a:pPr>
            <a:r>
              <a:rPr lang="en-US" altLang="zh-CN" sz="2400" kern="100" dirty="0"/>
              <a:t>(5)n1.L={</a:t>
            </a:r>
            <a:r>
              <a:rPr lang="zh-CN" altLang="en-US" sz="2400" kern="100" dirty="0"/>
              <a:t>文档数据库</a:t>
            </a:r>
            <a:r>
              <a:rPr lang="en-US" altLang="zh-CN" sz="2400" kern="100" dirty="0"/>
              <a:t>}, n2.L={</a:t>
            </a:r>
            <a:r>
              <a:rPr lang="zh-CN" altLang="en-US" sz="2400" kern="100" dirty="0"/>
              <a:t>文档数据库</a:t>
            </a:r>
            <a:r>
              <a:rPr lang="en-US" altLang="zh-CN" sz="2400" kern="100" dirty="0"/>
              <a:t>}, n3.L={</a:t>
            </a:r>
            <a:r>
              <a:rPr lang="zh-CN" altLang="en-US" sz="2400" kern="100" dirty="0"/>
              <a:t>大数据</a:t>
            </a:r>
            <a:r>
              <a:rPr lang="en-US" altLang="zh-CN" sz="2400" kern="100" dirty="0"/>
              <a:t>} </a:t>
            </a:r>
            <a:endParaRPr lang="zh-CN" altLang="zh-CN" sz="2400" kern="100" dirty="0"/>
          </a:p>
          <a:p>
            <a:pPr marL="450850" indent="-450850">
              <a:lnSpc>
                <a:spcPct val="150000"/>
              </a:lnSpc>
            </a:pPr>
            <a:r>
              <a:rPr lang="en-US" altLang="zh-CN" sz="2400" kern="100" dirty="0"/>
              <a:t>(6) n1.A={</a:t>
            </a:r>
            <a:r>
              <a:rPr lang="zh-CN" altLang="en-US" sz="2400" kern="100" dirty="0"/>
              <a:t>名称，数据类型</a:t>
            </a:r>
            <a:r>
              <a:rPr lang="en-US" altLang="zh-CN" sz="2400" kern="100" dirty="0"/>
              <a:t>}, n2.A={</a:t>
            </a:r>
            <a:r>
              <a:rPr lang="zh-CN" altLang="en-US" sz="2400" kern="100" dirty="0"/>
              <a:t>名称，数据类型</a:t>
            </a:r>
            <a:r>
              <a:rPr lang="en-US" altLang="zh-CN" sz="2400" kern="100" dirty="0"/>
              <a:t>}, n3.A={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} </a:t>
            </a:r>
            <a:r>
              <a:rPr lang="zh-CN" altLang="en-US" sz="2400" kern="100" dirty="0"/>
              <a:t>；</a:t>
            </a:r>
            <a:r>
              <a:rPr lang="en-US" altLang="zh-CN" sz="2400" kern="100" dirty="0"/>
              <a:t>n1[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]=eXistDB, n1[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]=XML, n2[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]=MongoDB, n2[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]=BSON, n3[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文档</a:t>
            </a:r>
            <a:endParaRPr lang="zh-CN" altLang="zh-CN" sz="2400" kern="100" dirty="0"/>
          </a:p>
          <a:p>
            <a:pPr>
              <a:lnSpc>
                <a:spcPct val="150000"/>
              </a:lnSpc>
            </a:pPr>
            <a:r>
              <a:rPr lang="en-US" altLang="zh-CN" sz="2400" kern="100" dirty="0"/>
              <a:t>(7)e1.L=e2.L{</a:t>
            </a:r>
            <a:r>
              <a:rPr lang="zh-CN" altLang="en-US" sz="2400" kern="100" dirty="0"/>
              <a:t>支持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 marL="354013" indent="-354013">
              <a:lnSpc>
                <a:spcPct val="150000"/>
              </a:lnSpc>
            </a:pPr>
            <a:r>
              <a:rPr lang="en-US" altLang="zh-CN" sz="2400" kern="100" dirty="0"/>
              <a:t>(8)e1.A=e2.A{</a:t>
            </a:r>
            <a:r>
              <a:rPr lang="zh-CN" altLang="en-US" sz="2400" kern="100" dirty="0"/>
              <a:t>架构，应用许可</a:t>
            </a:r>
            <a:r>
              <a:rPr lang="en-US" altLang="zh-CN" sz="2400" kern="100" dirty="0"/>
              <a:t>},e1[</a:t>
            </a:r>
            <a:r>
              <a:rPr lang="zh-CN" altLang="en-US" sz="2400" kern="100" dirty="0"/>
              <a:t>架构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分布式</a:t>
            </a:r>
            <a:r>
              <a:rPr lang="en-US" altLang="zh-CN" sz="2400" kern="100" dirty="0"/>
              <a:t>, e1[</a:t>
            </a:r>
            <a:r>
              <a:rPr lang="zh-CN" altLang="en-US" sz="2400" kern="100" dirty="0"/>
              <a:t>应用许可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开源，</a:t>
            </a:r>
            <a:r>
              <a:rPr lang="en-US" altLang="zh-CN" sz="2400" kern="100" dirty="0"/>
              <a:t> e2[</a:t>
            </a:r>
            <a:r>
              <a:rPr lang="zh-CN" altLang="en-US" sz="2400" kern="100" dirty="0"/>
              <a:t>架构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分布式</a:t>
            </a:r>
            <a:r>
              <a:rPr lang="en-US" altLang="zh-CN" sz="2400" kern="100" dirty="0"/>
              <a:t>, e2[</a:t>
            </a:r>
            <a:r>
              <a:rPr lang="zh-CN" altLang="en-US" sz="2400" kern="100" dirty="0"/>
              <a:t>应用许可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开源</a:t>
            </a:r>
            <a:endParaRPr lang="zh-CN" altLang="zh-CN" sz="2400" kern="1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986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58" y="866158"/>
            <a:ext cx="8888513" cy="56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6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695578"/>
          </a:xfrm>
        </p:spPr>
        <p:txBody>
          <a:bodyPr/>
          <a:lstStyle/>
          <a:p>
            <a:r>
              <a:rPr lang="en-US" altLang="zh-CN" dirty="0"/>
              <a:t>5.1.4 </a:t>
            </a:r>
            <a:r>
              <a:rPr lang="zh-CN" altLang="en-US" dirty="0"/>
              <a:t>知识图谱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36822"/>
            <a:ext cx="10515600" cy="29451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/>
              <a:t>5.1.4.1 </a:t>
            </a:r>
            <a:r>
              <a:rPr lang="zh-CN" altLang="en-US" sz="2400" b="1" dirty="0"/>
              <a:t>知识图谱概述</a:t>
            </a:r>
            <a:endParaRPr lang="en-US" altLang="zh-CN" sz="2400" b="1" dirty="0"/>
          </a:p>
          <a:p>
            <a:r>
              <a:rPr lang="zh-CN" altLang="en-US" sz="2400" dirty="0"/>
              <a:t>知识图谱（ </a:t>
            </a:r>
            <a:r>
              <a:rPr lang="en-US" altLang="zh-CN" sz="2400" dirty="0"/>
              <a:t>Knowledge Graph</a:t>
            </a:r>
            <a:r>
              <a:rPr lang="zh-CN" altLang="en-US" sz="2400" dirty="0"/>
              <a:t>）的概念由谷歌</a:t>
            </a:r>
            <a:r>
              <a:rPr lang="en-US" altLang="zh-CN" sz="2400" dirty="0"/>
              <a:t>2012</a:t>
            </a:r>
            <a:r>
              <a:rPr lang="zh-CN" altLang="en-US" sz="2400" dirty="0"/>
              <a:t>年正式提出，旨在实现</a:t>
            </a:r>
            <a:r>
              <a:rPr lang="zh-CN" altLang="en-US" sz="2400" dirty="0">
                <a:solidFill>
                  <a:srgbClr val="FF0000"/>
                </a:solidFill>
              </a:rPr>
              <a:t>更智能的搜索引擎，</a:t>
            </a:r>
            <a:r>
              <a:rPr lang="en-US" altLang="zh-CN" sz="2400" dirty="0"/>
              <a:t>2013</a:t>
            </a:r>
            <a:r>
              <a:rPr lang="zh-CN" altLang="en-US" sz="2400" dirty="0"/>
              <a:t>年以后开始在</a:t>
            </a:r>
            <a:r>
              <a:rPr lang="zh-CN" altLang="en-US" sz="2400" dirty="0">
                <a:solidFill>
                  <a:srgbClr val="FF0000"/>
                </a:solidFill>
              </a:rPr>
              <a:t>学术界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工业界</a:t>
            </a:r>
            <a:r>
              <a:rPr lang="zh-CN" altLang="en-US" sz="2400" dirty="0"/>
              <a:t>普及。</a:t>
            </a:r>
            <a:endParaRPr lang="en-US" altLang="zh-CN" sz="2400" dirty="0"/>
          </a:p>
          <a:p>
            <a:r>
              <a:rPr lang="zh-CN" altLang="en-US" sz="2400" dirty="0"/>
              <a:t>       通过知识图谱能够将</a:t>
            </a:r>
            <a:r>
              <a:rPr lang="en-US" altLang="zh-CN" sz="2400" dirty="0"/>
              <a:t>Web</a:t>
            </a:r>
            <a:r>
              <a:rPr lang="zh-CN" altLang="en-US" sz="2400" dirty="0"/>
              <a:t>上的信息、数据以及链接关系</a:t>
            </a:r>
            <a:r>
              <a:rPr lang="zh-CN" altLang="en-US" sz="2400" dirty="0">
                <a:solidFill>
                  <a:srgbClr val="FF0000"/>
                </a:solidFill>
              </a:rPr>
              <a:t>聚集为知识</a:t>
            </a:r>
            <a:r>
              <a:rPr lang="zh-CN" altLang="en-US" sz="2400" dirty="0"/>
              <a:t>，使信息资源更易于</a:t>
            </a:r>
            <a:r>
              <a:rPr lang="zh-CN" altLang="en-US" sz="2400" dirty="0">
                <a:solidFill>
                  <a:srgbClr val="FF0000"/>
                </a:solidFill>
              </a:rPr>
              <a:t>计算、理解和评价</a:t>
            </a:r>
            <a:r>
              <a:rPr lang="zh-CN" altLang="en-US" sz="2400" dirty="0"/>
              <a:t>，并且形成一套</a:t>
            </a:r>
            <a:r>
              <a:rPr lang="en-US" altLang="zh-CN" sz="2400" dirty="0"/>
              <a:t>Web</a:t>
            </a:r>
            <a:r>
              <a:rPr lang="zh-CN" altLang="en-US" sz="2400" dirty="0"/>
              <a:t>语义知识库。知识图谱以其强大的语义处理能力与开放互联能力，可为万维网上的</a:t>
            </a:r>
            <a:r>
              <a:rPr lang="zh-CN" altLang="en-US" sz="2400" dirty="0">
                <a:solidFill>
                  <a:srgbClr val="FF0000"/>
                </a:solidFill>
              </a:rPr>
              <a:t>知识互联</a:t>
            </a:r>
            <a:r>
              <a:rPr lang="zh-CN" altLang="en-US" sz="2400" dirty="0"/>
              <a:t>奠定扎实的基础，使</a:t>
            </a:r>
            <a:r>
              <a:rPr lang="en-US" altLang="zh-CN" sz="2400" dirty="0">
                <a:solidFill>
                  <a:srgbClr val="FF0000"/>
                </a:solidFill>
              </a:rPr>
              <a:t>Web 3.0</a:t>
            </a:r>
            <a:r>
              <a:rPr lang="zh-CN" altLang="en-US" sz="2400" dirty="0">
                <a:solidFill>
                  <a:srgbClr val="FF0000"/>
                </a:solidFill>
              </a:rPr>
              <a:t>提出的“知识之网”</a:t>
            </a:r>
            <a:r>
              <a:rPr lang="zh-CN" altLang="en-US" sz="2400" dirty="0"/>
              <a:t>愿景成为了可能。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7600"/>
            <a:ext cx="4762500" cy="306387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803136" y="3681984"/>
            <a:ext cx="3864864" cy="2674366"/>
          </a:xfrm>
          <a:prstGeom prst="wedgeRoundRectCallout">
            <a:avLst>
              <a:gd name="adj1" fmla="val -65313"/>
              <a:gd name="adj2" fmla="val -138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直观解读：随着网页数量规模的飞速增长，搜索的结果应该是知识而不是网页。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现阶段如何描述知识？哲学角度：本体。</a:t>
            </a:r>
          </a:p>
        </p:txBody>
      </p:sp>
    </p:spTree>
    <p:extLst>
      <p:ext uri="{BB962C8B-B14F-4D97-AF65-F5344CB8AC3E}">
        <p14:creationId xmlns:p14="http://schemas.microsoft.com/office/powerpoint/2010/main" val="1744847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9728"/>
            <a:ext cx="10515600" cy="82216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5.1.4.1 </a:t>
            </a:r>
            <a:r>
              <a:rPr lang="zh-CN" altLang="en-US" sz="2400" b="1" dirty="0"/>
              <a:t>知识图谱概述（续）</a:t>
            </a:r>
            <a:endParaRPr lang="en-US" altLang="zh-CN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31893"/>
            <a:ext cx="10515600" cy="5436013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谷歌的解释</a:t>
            </a:r>
            <a:r>
              <a:rPr lang="en-US" altLang="zh-CN" sz="2000" dirty="0"/>
              <a:t>——</a:t>
            </a:r>
            <a:r>
              <a:rPr lang="zh-CN" altLang="en-US" sz="2000" dirty="0"/>
              <a:t>知识图谱从以下三方面提升</a:t>
            </a:r>
            <a:r>
              <a:rPr lang="en-US" altLang="zh-CN" sz="2000" dirty="0"/>
              <a:t>Google</a:t>
            </a:r>
            <a:r>
              <a:rPr lang="zh-CN" altLang="en-US" sz="2000" dirty="0"/>
              <a:t>搜索效果</a:t>
            </a:r>
          </a:p>
          <a:p>
            <a:r>
              <a:rPr lang="en-US" altLang="zh-CN" sz="2000" b="1" dirty="0"/>
              <a:t>1</a:t>
            </a:r>
            <a:r>
              <a:rPr lang="zh-CN" altLang="en-US" sz="2000" b="1" dirty="0"/>
              <a:t>、找到最想要的信息。</a:t>
            </a:r>
            <a:endParaRPr lang="zh-CN" altLang="en-US" sz="2000" dirty="0"/>
          </a:p>
          <a:p>
            <a:r>
              <a:rPr lang="zh-CN" altLang="en-US" sz="2000" dirty="0"/>
              <a:t>语言可能是</a:t>
            </a:r>
            <a:r>
              <a:rPr lang="zh-CN" altLang="en-US" sz="2000" dirty="0">
                <a:solidFill>
                  <a:srgbClr val="FF0000"/>
                </a:solidFill>
              </a:rPr>
              <a:t>模棱两可</a:t>
            </a:r>
            <a:r>
              <a:rPr lang="zh-CN" altLang="en-US" sz="2000" dirty="0"/>
              <a:t>的 </a:t>
            </a:r>
            <a:r>
              <a:rPr lang="en-US" altLang="zh-CN" sz="2000" dirty="0"/>
              <a:t>—— </a:t>
            </a:r>
            <a:r>
              <a:rPr lang="zh-CN" altLang="en-US" sz="2000" dirty="0"/>
              <a:t>一个搜索请求可能代表多重含义，知识图谱会将信息全面展现出来，让用户找到自己最想要的那种含义。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、提供最全面的摘要。</a:t>
            </a:r>
            <a:endParaRPr lang="zh-CN" altLang="en-US" sz="2000" dirty="0"/>
          </a:p>
          <a:p>
            <a:r>
              <a:rPr lang="zh-CN" altLang="en-US" sz="2000" dirty="0"/>
              <a:t>有了知识图谱，可以更好的理解用户搜索的信息，并</a:t>
            </a:r>
            <a:r>
              <a:rPr lang="zh-CN" altLang="en-US" sz="2000" dirty="0">
                <a:solidFill>
                  <a:srgbClr val="FF0000"/>
                </a:solidFill>
              </a:rPr>
              <a:t>总结出与搜索话题相关的内容</a:t>
            </a:r>
            <a:r>
              <a:rPr lang="zh-CN" altLang="en-US" sz="2000" dirty="0"/>
              <a:t>。例如，当用户搜索“玛丽</a:t>
            </a:r>
            <a:r>
              <a:rPr lang="en-US" altLang="zh-CN" sz="2000" dirty="0"/>
              <a:t>·</a:t>
            </a:r>
            <a:r>
              <a:rPr lang="zh-CN" altLang="en-US" sz="2000" dirty="0"/>
              <a:t>居里”时，不仅可看到居里夫人的生平信息，还能获得关于其教育背景和科学发现方面的详细介绍。此外，知识图谱也会</a:t>
            </a:r>
            <a:r>
              <a:rPr lang="zh-CN" altLang="en-US" sz="2000" dirty="0">
                <a:solidFill>
                  <a:srgbClr val="FF0000"/>
                </a:solidFill>
              </a:rPr>
              <a:t>帮助用户了解事物之间的关系</a:t>
            </a:r>
            <a:r>
              <a:rPr lang="zh-CN" altLang="en-US" sz="2000" dirty="0"/>
              <a:t>。 </a:t>
            </a:r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、让搜索更有深度和广度。</a:t>
            </a:r>
            <a:endParaRPr lang="zh-CN" altLang="en-US" sz="2000" dirty="0"/>
          </a:p>
          <a:p>
            <a:r>
              <a:rPr lang="zh-CN" altLang="en-US" sz="2000" dirty="0"/>
              <a:t>由于知识图谱构建了一个</a:t>
            </a:r>
            <a:r>
              <a:rPr lang="zh-CN" altLang="en-US" sz="2000" dirty="0">
                <a:solidFill>
                  <a:srgbClr val="FF0000"/>
                </a:solidFill>
              </a:rPr>
              <a:t>与搜索结果相关的完整的知识体系</a:t>
            </a:r>
            <a:r>
              <a:rPr lang="zh-CN" altLang="en-US" sz="2000" dirty="0"/>
              <a:t>，所以用户往往会获得意想不到的发现。在搜索中，用户可能会了解到某个新的事实或新的联系，促使其进行</a:t>
            </a:r>
            <a:r>
              <a:rPr lang="zh-CN" altLang="en-US" sz="2000" dirty="0">
                <a:solidFill>
                  <a:srgbClr val="FF0000"/>
                </a:solidFill>
              </a:rPr>
              <a:t>一系列的全新搜索查询</a:t>
            </a:r>
            <a:r>
              <a:rPr lang="zh-CN" altLang="en-US" sz="20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886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5.1.4.1 </a:t>
            </a:r>
            <a:r>
              <a:rPr lang="zh-CN" altLang="en-US" sz="2400" b="1" dirty="0">
                <a:solidFill>
                  <a:prstClr val="black"/>
                </a:solidFill>
              </a:rPr>
              <a:t>知识图谱概述（续）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43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知识图谱示例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1026" name="Picture 2" descr="https://gimg2.baidu.com/image_search/src=http%3A%2F%2F5b0988e595225.cdn.sohucs.com%2Fimages%2F20171024%2F33d6efbe21264bf88a7fbc69b97e2f5f.jpeg&amp;refer=http%3A%2F%2F5b0988e595225.cdn.sohucs.com&amp;app=2002&amp;size=f9999,10000&amp;q=a80&amp;n=0&amp;g=0n&amp;fmt=jpeg?sec=1617117767&amp;t=526c017b0bd6041b28d857b18776fe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286" y="1217934"/>
            <a:ext cx="5684393" cy="540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82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4112"/>
            <a:ext cx="10515600" cy="62709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5.1.4.1 </a:t>
            </a:r>
            <a:r>
              <a:rPr lang="zh-CN" altLang="en-US" sz="2400" b="1" dirty="0">
                <a:solidFill>
                  <a:prstClr val="black"/>
                </a:solidFill>
              </a:rPr>
              <a:t>知识图谱概述（续）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1206"/>
            <a:ext cx="10756900" cy="5700554"/>
          </a:xfrm>
        </p:spPr>
        <p:txBody>
          <a:bodyPr>
            <a:noAutofit/>
          </a:bodyPr>
          <a:lstStyle/>
          <a:p>
            <a:r>
              <a:rPr lang="zh-CN" altLang="en-US" sz="2200" b="1" dirty="0"/>
              <a:t>知识图谱的原始数据类型：</a:t>
            </a:r>
            <a:r>
              <a:rPr lang="zh-CN" altLang="en-US" sz="2200" dirty="0"/>
              <a:t>一般来说有三类（也是互联网上的三类原始数据）：</a:t>
            </a:r>
          </a:p>
          <a:p>
            <a:r>
              <a:rPr lang="zh-CN" altLang="en-US" sz="2200" dirty="0"/>
              <a:t>结构化数据（</a:t>
            </a:r>
            <a:r>
              <a:rPr lang="en-US" altLang="zh-CN" sz="2200" dirty="0"/>
              <a:t>Structed Data</a:t>
            </a:r>
            <a:r>
              <a:rPr lang="zh-CN" altLang="en-US" sz="2200" dirty="0"/>
              <a:t>）：如关系数据库</a:t>
            </a:r>
          </a:p>
          <a:p>
            <a:r>
              <a:rPr lang="zh-CN" altLang="en-US" sz="2200" dirty="0"/>
              <a:t>半结构化数据（</a:t>
            </a:r>
            <a:r>
              <a:rPr lang="en-US" altLang="zh-CN" sz="2200" dirty="0"/>
              <a:t>Semi-Structed Data</a:t>
            </a:r>
            <a:r>
              <a:rPr lang="zh-CN" altLang="en-US" sz="2200" dirty="0"/>
              <a:t>）：如</a:t>
            </a:r>
            <a:r>
              <a:rPr lang="en-US" altLang="zh-CN" sz="2200" dirty="0"/>
              <a:t>XML</a:t>
            </a:r>
            <a:r>
              <a:rPr lang="zh-CN" altLang="en-US" sz="2200" dirty="0"/>
              <a:t>、</a:t>
            </a:r>
            <a:r>
              <a:rPr lang="en-US" altLang="zh-CN" sz="2200" dirty="0"/>
              <a:t>JSON</a:t>
            </a:r>
            <a:r>
              <a:rPr lang="zh-CN" altLang="en-US" sz="2200" dirty="0"/>
              <a:t>、百科网页</a:t>
            </a:r>
          </a:p>
          <a:p>
            <a:r>
              <a:rPr lang="zh-CN" altLang="en-US" sz="2200" dirty="0"/>
              <a:t>非结构化数据（</a:t>
            </a:r>
            <a:r>
              <a:rPr lang="en-US" altLang="zh-CN" sz="2200" dirty="0"/>
              <a:t>UnStructed Data</a:t>
            </a:r>
            <a:r>
              <a:rPr lang="zh-CN" altLang="en-US" sz="2200" dirty="0"/>
              <a:t>）：如图片、音频、视频、文本</a:t>
            </a:r>
            <a:endParaRPr lang="en-US" altLang="zh-CN" sz="2200" dirty="0"/>
          </a:p>
          <a:p>
            <a:r>
              <a:rPr lang="zh-CN" altLang="en-US" sz="2200" b="1" dirty="0"/>
              <a:t>知识图谱数据的逻辑架构：</a:t>
            </a:r>
            <a:r>
              <a:rPr lang="zh-CN" altLang="en-US" sz="2200" dirty="0"/>
              <a:t>可分为模式层与数据层两个层次</a:t>
            </a:r>
          </a:p>
          <a:p>
            <a:r>
              <a:rPr lang="zh-CN" altLang="en-US" sz="2200" b="1" dirty="0">
                <a:solidFill>
                  <a:srgbClr val="FF0000"/>
                </a:solidFill>
              </a:rPr>
              <a:t>模式层，</a:t>
            </a:r>
            <a:r>
              <a:rPr lang="zh-CN" altLang="en-US" sz="2200" dirty="0"/>
              <a:t>构建在数据层之上，通常采用</a:t>
            </a:r>
            <a:r>
              <a:rPr lang="zh-CN" altLang="en-US" sz="2200" dirty="0">
                <a:solidFill>
                  <a:srgbClr val="FF0000"/>
                </a:solidFill>
              </a:rPr>
              <a:t>本体库</a:t>
            </a:r>
            <a:r>
              <a:rPr lang="zh-CN" altLang="en-US" sz="2200" dirty="0"/>
              <a:t>来管理知识图谱的模式层。本体是结构化知识库的</a:t>
            </a:r>
            <a:r>
              <a:rPr lang="zh-CN" altLang="en-US" sz="2200" dirty="0">
                <a:solidFill>
                  <a:srgbClr val="FF0000"/>
                </a:solidFill>
              </a:rPr>
              <a:t>概念模板</a:t>
            </a:r>
            <a:r>
              <a:rPr lang="zh-CN" altLang="en-US" sz="2200" dirty="0"/>
              <a:t>，通过本体库而形成的知识库层次结构较强，且冗余程度较小。</a:t>
            </a:r>
          </a:p>
          <a:p>
            <a:r>
              <a:rPr lang="zh-CN" altLang="en-US" sz="2200" dirty="0">
                <a:solidFill>
                  <a:srgbClr val="FF0000"/>
                </a:solidFill>
              </a:rPr>
              <a:t>模式层一般抽象为：实体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关系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实体，实体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属性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属性值</a:t>
            </a:r>
            <a:r>
              <a:rPr lang="zh-CN" altLang="en-US" sz="2200" dirty="0"/>
              <a:t>。</a:t>
            </a:r>
          </a:p>
          <a:p>
            <a:r>
              <a:rPr lang="zh-CN" altLang="en-US" sz="2200" b="1" dirty="0">
                <a:solidFill>
                  <a:srgbClr val="FF0000"/>
                </a:solidFill>
              </a:rPr>
              <a:t>数据层，</a:t>
            </a:r>
            <a:r>
              <a:rPr lang="zh-CN" altLang="en-US" sz="2200" dirty="0"/>
              <a:t>主要是由一系列的事实组成，将知识</a:t>
            </a:r>
            <a:r>
              <a:rPr lang="zh-CN" altLang="en-US" sz="2200" dirty="0">
                <a:solidFill>
                  <a:srgbClr val="FF0000"/>
                </a:solidFill>
              </a:rPr>
              <a:t>以事实为单位</a:t>
            </a:r>
            <a:r>
              <a:rPr lang="zh-CN" altLang="en-US" sz="2200" dirty="0"/>
              <a:t>进行存储。例如用</a:t>
            </a:r>
            <a:r>
              <a:rPr lang="en-US" altLang="zh-CN" sz="2200" dirty="0"/>
              <a:t>(</a:t>
            </a:r>
            <a:r>
              <a:rPr lang="zh-CN" altLang="en-US" sz="2200" dirty="0"/>
              <a:t>实体</a:t>
            </a:r>
            <a:r>
              <a:rPr lang="en-US" altLang="zh-CN" sz="2200" dirty="0"/>
              <a:t>1</a:t>
            </a:r>
            <a:r>
              <a:rPr lang="zh-CN" altLang="en-US" sz="2200" dirty="0"/>
              <a:t>，关系，实体</a:t>
            </a:r>
            <a:r>
              <a:rPr lang="en-US" altLang="zh-CN" sz="2200" dirty="0"/>
              <a:t>2)</a:t>
            </a:r>
            <a:r>
              <a:rPr lang="zh-CN" altLang="en-US" sz="2200" dirty="0"/>
              <a:t>、</a:t>
            </a:r>
            <a:r>
              <a:rPr lang="en-US" altLang="zh-CN" sz="2200" dirty="0"/>
              <a:t>(</a:t>
            </a:r>
            <a:r>
              <a:rPr lang="zh-CN" altLang="en-US" sz="2200" dirty="0"/>
              <a:t>实体</a:t>
            </a:r>
            <a:r>
              <a:rPr lang="en-US" altLang="zh-CN" sz="2200" dirty="0"/>
              <a:t>1</a:t>
            </a:r>
            <a:r>
              <a:rPr lang="zh-CN" altLang="en-US" sz="2200" dirty="0"/>
              <a:t>、属性</a:t>
            </a:r>
            <a:r>
              <a:rPr lang="en-US" altLang="zh-CN" sz="2200" dirty="0"/>
              <a:t>1</a:t>
            </a:r>
            <a:r>
              <a:rPr lang="zh-CN" altLang="en-US" sz="2200" dirty="0"/>
              <a:t>，属性值</a:t>
            </a:r>
            <a:r>
              <a:rPr lang="en-US" altLang="zh-CN" sz="2200" dirty="0"/>
              <a:t>1)</a:t>
            </a:r>
            <a:r>
              <a:rPr lang="zh-CN" altLang="en-US" sz="2200" dirty="0"/>
              <a:t>这样的三元组来表达事实，从而可选择</a:t>
            </a:r>
            <a:r>
              <a:rPr lang="zh-CN" altLang="en-US" sz="2200" dirty="0">
                <a:solidFill>
                  <a:srgbClr val="FF0000"/>
                </a:solidFill>
              </a:rPr>
              <a:t>图数据库</a:t>
            </a:r>
            <a:r>
              <a:rPr lang="zh-CN" altLang="en-US" sz="2200" dirty="0"/>
              <a:t>作为存储介质，如开源的</a:t>
            </a:r>
            <a:r>
              <a:rPr lang="en-US" altLang="zh-CN" sz="2200" dirty="0"/>
              <a:t>Neo4j</a:t>
            </a:r>
            <a:r>
              <a:rPr lang="zh-CN" altLang="en-US" sz="2200" dirty="0"/>
              <a:t>、</a:t>
            </a:r>
            <a:r>
              <a:rPr lang="en-US" altLang="zh-CN" sz="2200" dirty="0"/>
              <a:t>Twitter</a:t>
            </a:r>
            <a:r>
              <a:rPr lang="zh-CN" altLang="en-US" sz="2200" dirty="0"/>
              <a:t>的</a:t>
            </a:r>
            <a:r>
              <a:rPr lang="en-US" altLang="zh-CN" sz="2200" dirty="0"/>
              <a:t>FlockDB</a:t>
            </a:r>
            <a:r>
              <a:rPr lang="zh-CN" altLang="en-US" sz="2200" dirty="0"/>
              <a:t>、</a:t>
            </a:r>
            <a:r>
              <a:rPr lang="en-US" altLang="zh-CN" sz="2200" dirty="0"/>
              <a:t>sones</a:t>
            </a:r>
            <a:r>
              <a:rPr lang="zh-CN" altLang="en-US" sz="2200" dirty="0"/>
              <a:t>的</a:t>
            </a:r>
            <a:r>
              <a:rPr lang="en-US" altLang="zh-CN" sz="2200" dirty="0"/>
              <a:t>GraphDB</a:t>
            </a:r>
            <a:r>
              <a:rPr lang="zh-CN" altLang="en-US" sz="2200" dirty="0"/>
              <a:t>等。</a:t>
            </a:r>
          </a:p>
          <a:p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0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1584"/>
            <a:ext cx="8668017" cy="63164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4112"/>
            <a:ext cx="10515600" cy="62709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5.1.4.2 </a:t>
            </a:r>
            <a:r>
              <a:rPr lang="zh-CN" altLang="en-US" sz="2400" b="1" dirty="0">
                <a:solidFill>
                  <a:prstClr val="black"/>
                </a:solidFill>
              </a:rPr>
              <a:t>知识图谱技术架构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1206"/>
            <a:ext cx="10515600" cy="555530"/>
          </a:xfrm>
        </p:spPr>
        <p:txBody>
          <a:bodyPr>
            <a:noAutofit/>
          </a:bodyPr>
          <a:lstStyle/>
          <a:p>
            <a:r>
              <a:rPr lang="en-US" altLang="zh-CN" sz="2200" dirty="0"/>
              <a:t>.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>
          <a:xfrm>
            <a:off x="9375227" y="1168678"/>
            <a:ext cx="2554013" cy="4424855"/>
          </a:xfrm>
          <a:prstGeom prst="wedgeRoundRectCallout">
            <a:avLst>
              <a:gd name="adj1" fmla="val -70216"/>
              <a:gd name="adj2" fmla="val -215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信息抽取（实体、属性、关系），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知识融合，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共指消解、实体消崎，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本体抽取，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质量评估</a:t>
            </a:r>
          </a:p>
        </p:txBody>
      </p:sp>
    </p:spTree>
    <p:extLst>
      <p:ext uri="{BB962C8B-B14F-4D97-AF65-F5344CB8AC3E}">
        <p14:creationId xmlns:p14="http://schemas.microsoft.com/office/powerpoint/2010/main" val="261406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4404"/>
            <a:ext cx="10515600" cy="920336"/>
          </a:xfrm>
        </p:spPr>
        <p:txBody>
          <a:bodyPr/>
          <a:lstStyle/>
          <a:p>
            <a:r>
              <a:rPr lang="zh-CN" altLang="en-US" dirty="0"/>
              <a:t>图的应用无处不在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78" y="3999898"/>
            <a:ext cx="2660521" cy="21481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65690" y="61243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社交网络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68" y="1137033"/>
            <a:ext cx="3204485" cy="19457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06500" y="33801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交通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128" y="3984073"/>
            <a:ext cx="3096940" cy="223638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74204" y="61288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知识图谱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19" y="4104933"/>
            <a:ext cx="3151747" cy="198108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06615" y="6141124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Web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graph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31" y="1166194"/>
            <a:ext cx="3215736" cy="195283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04658" y="33801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通讯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374" y="1077069"/>
            <a:ext cx="2239148" cy="198108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181981" y="33912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金融</a:t>
            </a:r>
          </a:p>
        </p:txBody>
      </p:sp>
    </p:spTree>
    <p:extLst>
      <p:ext uri="{BB962C8B-B14F-4D97-AF65-F5344CB8AC3E}">
        <p14:creationId xmlns:p14="http://schemas.microsoft.com/office/powerpoint/2010/main" val="902057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图数据操作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       目前的图数据库仍缺乏能表达完整的图数据操作的统一标准。通过对现有主流图数据库、图的应用及文献调研，归纳出代表性的图操作有三类：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）图匹配</a:t>
            </a:r>
            <a:endParaRPr lang="en-US" altLang="zh-CN" sz="2400" dirty="0"/>
          </a:p>
          <a:p>
            <a:r>
              <a:rPr lang="zh-CN" altLang="en-US" sz="2400" dirty="0"/>
              <a:t>       在图中找到满足查询条件的</a:t>
            </a:r>
            <a:r>
              <a:rPr lang="zh-CN" altLang="en-US" sz="2400" dirty="0">
                <a:solidFill>
                  <a:srgbClr val="FF0000"/>
                </a:solidFill>
              </a:rPr>
              <a:t>匹配子图</a:t>
            </a:r>
            <a:r>
              <a:rPr lang="zh-CN" altLang="en-US" sz="2400" dirty="0"/>
              <a:t>，例如针对</a:t>
            </a:r>
            <a:r>
              <a:rPr lang="en-US" altLang="zh-CN" sz="2400" dirty="0"/>
              <a:t>RDF</a:t>
            </a:r>
            <a:r>
              <a:rPr lang="zh-CN" altLang="en-US" sz="2400" dirty="0"/>
              <a:t>标签图的</a:t>
            </a:r>
            <a:r>
              <a:rPr lang="en-US" altLang="zh-CN" sz="2400" dirty="0"/>
              <a:t>SPARQL</a:t>
            </a:r>
            <a:r>
              <a:rPr lang="zh-CN" altLang="en-US" sz="2400" dirty="0"/>
              <a:t>查询、针对标签图</a:t>
            </a:r>
            <a:r>
              <a:rPr lang="en-US" altLang="zh-CN" sz="2400" dirty="0"/>
              <a:t>/</a:t>
            </a:r>
            <a:r>
              <a:rPr lang="zh-CN" altLang="en-US" sz="2400" dirty="0"/>
              <a:t>属性图的图同构查询。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）图导航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图的路径查询，例如图中任意两个或多个顶点之间的</a:t>
            </a:r>
            <a:r>
              <a:rPr lang="zh-CN" altLang="en-US" sz="2400" dirty="0">
                <a:solidFill>
                  <a:srgbClr val="FF0000"/>
                </a:solidFill>
              </a:rPr>
              <a:t>路径可达</a:t>
            </a:r>
            <a:r>
              <a:rPr lang="zh-CN" altLang="en-US" sz="2400" dirty="0"/>
              <a:t>查询、</a:t>
            </a:r>
            <a:r>
              <a:rPr lang="zh-CN" altLang="en-US" sz="2400" dirty="0">
                <a:solidFill>
                  <a:srgbClr val="FF0000"/>
                </a:solidFill>
              </a:rPr>
              <a:t>最短路径</a:t>
            </a:r>
            <a:r>
              <a:rPr lang="zh-CN" altLang="en-US" sz="2400" dirty="0"/>
              <a:t>查询、</a:t>
            </a:r>
            <a:r>
              <a:rPr lang="zh-CN" altLang="en-US" sz="2400" dirty="0">
                <a:solidFill>
                  <a:srgbClr val="FF0000"/>
                </a:solidFill>
              </a:rPr>
              <a:t>含限制条件的</a:t>
            </a:r>
            <a:r>
              <a:rPr lang="zh-CN" altLang="en-US" sz="2400" dirty="0"/>
              <a:t>路径可达查询和最短路径查询。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）图与关系的复合操作</a:t>
            </a:r>
            <a:endParaRPr lang="en-US" altLang="zh-CN" sz="2400" dirty="0"/>
          </a:p>
          <a:p>
            <a:r>
              <a:rPr lang="zh-CN" altLang="en-US" sz="2400" dirty="0"/>
              <a:t>       将</a:t>
            </a:r>
            <a:r>
              <a:rPr lang="zh-CN" altLang="en-US" sz="2400" dirty="0">
                <a:solidFill>
                  <a:srgbClr val="FF0000"/>
                </a:solidFill>
              </a:rPr>
              <a:t>关系模型的特有操作</a:t>
            </a:r>
            <a:r>
              <a:rPr lang="zh-CN" altLang="en-US" sz="2400" dirty="0"/>
              <a:t>（投影、选择、连接等）和</a:t>
            </a:r>
            <a:r>
              <a:rPr lang="zh-CN" altLang="en-US" sz="2400" dirty="0">
                <a:solidFill>
                  <a:srgbClr val="FF0000"/>
                </a:solidFill>
              </a:rPr>
              <a:t>集合</a:t>
            </a:r>
            <a:r>
              <a:rPr lang="zh-CN" altLang="en-US" sz="2400" dirty="0"/>
              <a:t>操作融合到图匹配和图导航中。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657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  图匹配是图查询的基础，给定一个图的查询模式（查询图</a:t>
            </a:r>
            <a:r>
              <a:rPr lang="en-US" altLang="zh-CN" sz="2400" dirty="0"/>
              <a:t>Q</a:t>
            </a:r>
            <a:r>
              <a:rPr lang="zh-CN" altLang="en-US" sz="2400" dirty="0"/>
              <a:t>），通过将其与图</a:t>
            </a:r>
            <a:r>
              <a:rPr lang="en-US" altLang="zh-CN" sz="2400" dirty="0"/>
              <a:t>G</a:t>
            </a:r>
            <a:r>
              <a:rPr lang="zh-CN" altLang="en-US" sz="2400" dirty="0"/>
              <a:t>中的数据进行模式匹配，返回图</a:t>
            </a:r>
            <a:r>
              <a:rPr lang="en-US" altLang="zh-CN" sz="2400" dirty="0"/>
              <a:t>G</a:t>
            </a:r>
            <a:r>
              <a:rPr lang="zh-CN" altLang="en-US" sz="2400" dirty="0"/>
              <a:t>中符合查询图</a:t>
            </a:r>
            <a:r>
              <a:rPr lang="en-US" altLang="zh-CN" sz="2400" dirty="0"/>
              <a:t>Q</a:t>
            </a:r>
            <a:r>
              <a:rPr lang="zh-CN" altLang="en-US" sz="2400" dirty="0"/>
              <a:t>的所有匹配结果。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5.2.1.1 </a:t>
            </a:r>
            <a:r>
              <a:rPr lang="zh-CN" altLang="en-US" sz="2400" b="1" dirty="0"/>
              <a:t>面向标签图的图匹配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定义：基于标签的查询图（标签查询图）</a:t>
            </a:r>
            <a:r>
              <a:rPr lang="zh-CN" altLang="en-US" sz="2400" dirty="0"/>
              <a:t>是一个标签图，记为</a:t>
            </a:r>
            <a:r>
              <a:rPr lang="en-US" altLang="zh-CN" sz="2400" dirty="0"/>
              <a:t>Q(V’,L’,E’)</a:t>
            </a:r>
            <a:r>
              <a:rPr lang="zh-CN" altLang="en-US" sz="2400" dirty="0"/>
              <a:t>，其中顶点集合</a:t>
            </a:r>
            <a:r>
              <a:rPr lang="en-US" altLang="zh-CN" sz="2400" dirty="0"/>
              <a:t>V’</a:t>
            </a:r>
            <a:r>
              <a:rPr lang="zh-CN" altLang="en-US" sz="2400" dirty="0"/>
              <a:t>、标签集合</a:t>
            </a:r>
            <a:r>
              <a:rPr lang="en-US" altLang="zh-CN" sz="2400" dirty="0"/>
              <a:t>L’</a:t>
            </a:r>
            <a:r>
              <a:rPr lang="zh-CN" altLang="en-US" sz="2400" dirty="0"/>
              <a:t>、边集合</a:t>
            </a:r>
            <a:r>
              <a:rPr lang="en-US" altLang="zh-CN" sz="2400" dirty="0"/>
              <a:t>E’</a:t>
            </a:r>
            <a:r>
              <a:rPr lang="zh-CN" altLang="en-US" sz="2400" dirty="0"/>
              <a:t>中的元素均可由常量或变量表达。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08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2518"/>
            <a:ext cx="10515600" cy="920336"/>
          </a:xfrm>
        </p:spPr>
        <p:txBody>
          <a:bodyPr/>
          <a:lstStyle/>
          <a:p>
            <a:r>
              <a:rPr lang="en-US" altLang="zh-CN" sz="2800" b="1" dirty="0">
                <a:solidFill>
                  <a:prstClr val="black"/>
                </a:solidFill>
              </a:rPr>
              <a:t>5.2.1.1 </a:t>
            </a:r>
            <a:r>
              <a:rPr lang="zh-CN" altLang="en-US" sz="2800" b="1" dirty="0">
                <a:solidFill>
                  <a:prstClr val="black"/>
                </a:solidFill>
              </a:rPr>
              <a:t>面向标签图的图匹配（续）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2854"/>
            <a:ext cx="10515600" cy="5627402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定义：基于标签图的同构子图：</a:t>
            </a:r>
            <a:r>
              <a:rPr lang="zh-CN" altLang="en-US" sz="2400" dirty="0"/>
              <a:t>给定标签图</a:t>
            </a:r>
            <a:r>
              <a:rPr lang="en-US" altLang="zh-CN" sz="2400" dirty="0"/>
              <a:t>G(V, L, E)</a:t>
            </a:r>
            <a:r>
              <a:rPr lang="zh-CN" altLang="en-US" sz="2400" dirty="0"/>
              <a:t>和标签查询图</a:t>
            </a:r>
            <a:r>
              <a:rPr lang="en-US" altLang="zh-CN" sz="2400" dirty="0"/>
              <a:t>Q(V’,L’,E’)</a:t>
            </a:r>
            <a:r>
              <a:rPr lang="zh-CN" altLang="en-US" sz="2400" dirty="0"/>
              <a:t>，若存在一个从</a:t>
            </a:r>
            <a:r>
              <a:rPr lang="en-US" altLang="zh-CN" sz="2400" dirty="0"/>
              <a:t>V’</a:t>
            </a:r>
            <a:r>
              <a:rPr lang="zh-CN" altLang="en-US" sz="2400" dirty="0"/>
              <a:t>到</a:t>
            </a:r>
            <a:r>
              <a:rPr lang="en-US" altLang="zh-CN" sz="2400" dirty="0"/>
              <a:t>V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一对一映射函数</a:t>
            </a:r>
            <a:r>
              <a:rPr lang="en-US" altLang="zh-CN" sz="2400" dirty="0">
                <a:solidFill>
                  <a:srgbClr val="FF0000"/>
                </a:solidFill>
              </a:rPr>
              <a:t>f</a:t>
            </a:r>
            <a:r>
              <a:rPr lang="zh-CN" altLang="en-US" sz="2400" dirty="0"/>
              <a:t>，其具有如下性质：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dirty="0"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V’,</a:t>
            </a:r>
            <a:r>
              <a:rPr lang="zh-CN" altLang="en-US" sz="2400" dirty="0">
                <a:sym typeface="Symbol" panose="05050102010706020507" pitchFamily="18" charset="2"/>
              </a:rPr>
              <a:t>如果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，则</a:t>
            </a:r>
            <a:r>
              <a:rPr lang="en-US" altLang="zh-CN" sz="2400" dirty="0">
                <a:sym typeface="Symbol" panose="05050102010706020507" pitchFamily="18" charset="2"/>
              </a:rPr>
              <a:t>f(v)</a:t>
            </a:r>
            <a:r>
              <a:rPr lang="zh-CN" altLang="en-US" sz="2400" dirty="0">
                <a:sym typeface="Symbol" panose="05050102010706020507" pitchFamily="18" charset="2"/>
              </a:rPr>
              <a:t> </a:t>
            </a:r>
            <a:r>
              <a:rPr lang="en-US" altLang="zh-CN" sz="2400" dirty="0"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，顶点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dirty="0">
                <a:sym typeface="Symbol" panose="05050102010706020507" pitchFamily="18" charset="2"/>
              </a:rPr>
              <a:t>f(v)</a:t>
            </a:r>
            <a:r>
              <a:rPr lang="zh-CN" altLang="en-US" sz="2400" dirty="0">
                <a:sym typeface="Symbol" panose="05050102010706020507" pitchFamily="18" charset="2"/>
              </a:rPr>
              <a:t>值相同，</a:t>
            </a:r>
            <a:endParaRPr lang="en-US" altLang="zh-CN" sz="2400" dirty="0">
              <a:sym typeface="Symbol" panose="05050102010706020507" pitchFamily="18" charset="2"/>
            </a:endParaRPr>
          </a:p>
          <a:p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sym typeface="Symbol" panose="05050102010706020507" pitchFamily="18" charset="2"/>
              </a:rPr>
              <a:t>）</a:t>
            </a: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v1,l,v2</a:t>
            </a:r>
            <a:r>
              <a:rPr lang="en-US" altLang="zh-CN" sz="2400" dirty="0">
                <a:sym typeface="Symbol" panose="05050102010706020507" pitchFamily="18" charset="2"/>
              </a:rPr>
              <a:t>&gt;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E’</a:t>
            </a:r>
            <a:r>
              <a:rPr lang="zh-CN" altLang="en-US" sz="2400" dirty="0">
                <a:sym typeface="Symbol" panose="05050102010706020507" pitchFamily="18" charset="2"/>
              </a:rPr>
              <a:t>，则</a:t>
            </a: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f(v1), l’, f(v2</a:t>
            </a:r>
            <a:r>
              <a:rPr lang="en-US" altLang="zh-CN" sz="2400" dirty="0">
                <a:sym typeface="Symbol" panose="05050102010706020507" pitchFamily="18" charset="2"/>
              </a:rPr>
              <a:t>)&gt;</a:t>
            </a:r>
            <a:r>
              <a:rPr lang="zh-CN" altLang="en-US" sz="2400" dirty="0">
                <a:sym typeface="Symbol" panose="05050102010706020507" pitchFamily="18" charset="2"/>
              </a:rPr>
              <a:t> 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，满足如下条件：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marL="804863"/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2.1</a:t>
            </a:r>
            <a:r>
              <a:rPr lang="zh-CN" altLang="en-US" sz="2400" dirty="0">
                <a:sym typeface="Symbol" panose="05050102010706020507" pitchFamily="18" charset="2"/>
              </a:rPr>
              <a:t>）如果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sz="2400" dirty="0">
                <a:sym typeface="Symbol" panose="05050102010706020507" pitchFamily="18" charset="2"/>
              </a:rPr>
              <a:t>’；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marL="804863"/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2.2</a:t>
            </a:r>
            <a:r>
              <a:rPr lang="zh-CN" altLang="en-US" sz="2400" dirty="0">
                <a:sym typeface="Symbol" panose="05050102010706020507" pitchFamily="18" charset="2"/>
              </a:rPr>
              <a:t>）如果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f(v1)</a:t>
            </a:r>
            <a:r>
              <a:rPr lang="zh-CN" altLang="en-US" sz="2400" dirty="0">
                <a:sym typeface="Symbol" panose="05050102010706020507" pitchFamily="18" charset="2"/>
              </a:rPr>
              <a:t>值相同；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marL="804863"/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2.3</a:t>
            </a:r>
            <a:r>
              <a:rPr lang="zh-CN" altLang="en-US" sz="2400" dirty="0">
                <a:sym typeface="Symbol" panose="05050102010706020507" pitchFamily="18" charset="2"/>
              </a:rPr>
              <a:t>）如果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f(v2)</a:t>
            </a:r>
            <a:r>
              <a:rPr lang="zh-CN" altLang="en-US" sz="2400" dirty="0">
                <a:sym typeface="Symbol" panose="05050102010706020507" pitchFamily="18" charset="2"/>
              </a:rPr>
              <a:t>值相同。</a:t>
            </a:r>
            <a:endParaRPr lang="en-US" altLang="zh-CN" sz="2400" dirty="0"/>
          </a:p>
          <a:p>
            <a:r>
              <a:rPr lang="zh-CN" altLang="en-US" sz="2400" dirty="0"/>
              <a:t>则称</a:t>
            </a:r>
            <a:r>
              <a:rPr lang="en-US" altLang="zh-CN" sz="2400" dirty="0"/>
              <a:t>Q</a:t>
            </a:r>
            <a:r>
              <a:rPr lang="zh-CN" altLang="en-US" sz="2400" dirty="0"/>
              <a:t>是</a:t>
            </a:r>
            <a:r>
              <a:rPr lang="en-US" altLang="zh-CN" sz="2400" dirty="0"/>
              <a:t>G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同构子图</a:t>
            </a:r>
            <a:r>
              <a:rPr lang="zh-CN" altLang="en-US" sz="2400" dirty="0"/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zh-CN" altLang="en-US" sz="2400" dirty="0"/>
              <a:t>为</a:t>
            </a:r>
            <a:r>
              <a:rPr lang="zh-CN" altLang="en-US" sz="2400" dirty="0">
                <a:solidFill>
                  <a:srgbClr val="FF0000"/>
                </a:solidFill>
              </a:rPr>
              <a:t>同构函数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面向标签图的图匹配：在</a:t>
            </a:r>
            <a:r>
              <a:rPr lang="zh-CN" altLang="en-US" sz="2400" dirty="0">
                <a:solidFill>
                  <a:srgbClr val="FF0000"/>
                </a:solidFill>
              </a:rPr>
              <a:t>标签图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zh-CN" altLang="en-US" sz="2400" dirty="0">
                <a:solidFill>
                  <a:srgbClr val="FF0000"/>
                </a:solidFill>
              </a:rPr>
              <a:t>中查找所有与</a:t>
            </a:r>
            <a:r>
              <a:rPr lang="en-US" altLang="zh-CN" sz="2400" dirty="0">
                <a:solidFill>
                  <a:srgbClr val="FF0000"/>
                </a:solidFill>
              </a:rPr>
              <a:t>Q</a:t>
            </a:r>
            <a:r>
              <a:rPr lang="zh-CN" altLang="en-US" sz="2400" dirty="0">
                <a:solidFill>
                  <a:srgbClr val="FF0000"/>
                </a:solidFill>
              </a:rPr>
              <a:t>同构的子图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注：这是个子图同构（</a:t>
            </a:r>
            <a:r>
              <a:rPr lang="en-US" altLang="zh-CN" sz="2400" dirty="0">
                <a:solidFill>
                  <a:srgbClr val="00B0F0"/>
                </a:solidFill>
              </a:rPr>
              <a:t>subgraph isomorphism</a:t>
            </a:r>
            <a:r>
              <a:rPr lang="zh-CN" altLang="en-US" sz="2400" dirty="0">
                <a:solidFill>
                  <a:srgbClr val="00B0F0"/>
                </a:solidFill>
              </a:rPr>
              <a:t>）问题，是一个</a:t>
            </a:r>
            <a:r>
              <a:rPr lang="en-US" altLang="zh-CN" sz="2400" dirty="0">
                <a:solidFill>
                  <a:srgbClr val="00B0F0"/>
                </a:solidFill>
              </a:rPr>
              <a:t>NP</a:t>
            </a:r>
            <a:r>
              <a:rPr lang="zh-CN" altLang="en-US" sz="2400" dirty="0">
                <a:solidFill>
                  <a:srgbClr val="00B0F0"/>
                </a:solidFill>
              </a:rPr>
              <a:t>完全问题。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300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9352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800" b="1" dirty="0">
                <a:solidFill>
                  <a:prstClr val="black"/>
                </a:solidFill>
                <a:cs typeface="+mn-cs"/>
              </a:rPr>
              <a:t>5.2.1.1 </a:t>
            </a:r>
            <a:r>
              <a:rPr lang="zh-CN" altLang="en-US" sz="2800" b="1" dirty="0">
                <a:solidFill>
                  <a:prstClr val="black"/>
                </a:solidFill>
                <a:cs typeface="+mn-cs"/>
              </a:rPr>
              <a:t>面向标签图的图匹配（续）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61329" y="196992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标签图</a:t>
            </a:r>
            <a:endParaRPr kumimoji="1" lang="en-US" altLang="zh-CN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2143214" y="1517253"/>
            <a:ext cx="8296186" cy="3274615"/>
            <a:chOff x="2143214" y="1517253"/>
            <a:chExt cx="6699738" cy="2421331"/>
          </a:xfrm>
        </p:grpSpPr>
        <p:grpSp>
          <p:nvGrpSpPr>
            <p:cNvPr id="6" name="组 2"/>
            <p:cNvGrpSpPr/>
            <p:nvPr/>
          </p:nvGrpSpPr>
          <p:grpSpPr>
            <a:xfrm>
              <a:off x="2315453" y="3175784"/>
              <a:ext cx="6205115" cy="710622"/>
              <a:chOff x="1913117" y="3175784"/>
              <a:chExt cx="6205115" cy="710622"/>
            </a:xfrm>
          </p:grpSpPr>
          <p:pic>
            <p:nvPicPr>
              <p:cNvPr id="7" name="图片 15" descr="C:\Users\ADMINI~1\AppData\Local\Temp\WeChat Files\803148207401893251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5220" y="3175784"/>
                <a:ext cx="5003012" cy="710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1913117" y="334642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/>
                  <a:t>查询图</a:t>
                </a: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2315454" y="212381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数据图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4858" y="1517253"/>
              <a:ext cx="5135710" cy="1616968"/>
            </a:xfrm>
            <a:prstGeom prst="rect">
              <a:avLst/>
            </a:prstGeom>
          </p:spPr>
        </p:pic>
        <p:cxnSp>
          <p:nvCxnSpPr>
            <p:cNvPr id="11" name="直线箭头连接符 13"/>
            <p:cNvCxnSpPr/>
            <p:nvPr/>
          </p:nvCxnSpPr>
          <p:spPr>
            <a:xfrm flipV="1">
              <a:off x="3858073" y="2655370"/>
              <a:ext cx="0" cy="6910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5"/>
            <p:cNvCxnSpPr/>
            <p:nvPr/>
          </p:nvCxnSpPr>
          <p:spPr>
            <a:xfrm flipV="1">
              <a:off x="4606218" y="1875573"/>
              <a:ext cx="457200" cy="14708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7"/>
            <p:cNvCxnSpPr/>
            <p:nvPr/>
          </p:nvCxnSpPr>
          <p:spPr>
            <a:xfrm flipV="1">
              <a:off x="5952713" y="2662572"/>
              <a:ext cx="0" cy="6910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21"/>
            <p:cNvCxnSpPr/>
            <p:nvPr/>
          </p:nvCxnSpPr>
          <p:spPr>
            <a:xfrm flipV="1">
              <a:off x="7138385" y="2463073"/>
              <a:ext cx="0" cy="8905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22"/>
            <p:cNvCxnSpPr/>
            <p:nvPr/>
          </p:nvCxnSpPr>
          <p:spPr>
            <a:xfrm flipV="1">
              <a:off x="8107649" y="2655370"/>
              <a:ext cx="0" cy="6910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2143214" y="1517253"/>
              <a:ext cx="6699738" cy="2421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838200" y="4791868"/>
            <a:ext cx="10515600" cy="1564482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顶点集合</a:t>
            </a:r>
            <a:r>
              <a:rPr lang="en-US" altLang="zh-CN" sz="2400" dirty="0"/>
              <a:t>V’={x1,x2,x3}</a:t>
            </a:r>
            <a:r>
              <a:rPr lang="zh-CN" altLang="en-US" sz="2400" dirty="0"/>
              <a:t>，包含三个变量，标签集合</a:t>
            </a:r>
            <a:r>
              <a:rPr lang="en-US" altLang="zh-CN" sz="2400" dirty="0"/>
              <a:t>L’={</a:t>
            </a:r>
            <a:r>
              <a:rPr lang="zh-CN" altLang="en-US" sz="2400" dirty="0"/>
              <a:t>出演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zh-CN" altLang="en-US" sz="2400" dirty="0"/>
              <a:t>边集合</a:t>
            </a:r>
            <a:r>
              <a:rPr lang="en-US" altLang="zh-CN" sz="2400" dirty="0"/>
              <a:t>E’={&lt;x1,</a:t>
            </a:r>
            <a:r>
              <a:rPr lang="zh-CN" altLang="en-US" sz="2400" dirty="0">
                <a:solidFill>
                  <a:srgbClr val="FF0000"/>
                </a:solidFill>
              </a:rPr>
              <a:t>出演</a:t>
            </a:r>
            <a:r>
              <a:rPr lang="en-US" altLang="zh-CN" sz="2400" dirty="0"/>
              <a:t>,x3&gt;,&lt; x2,</a:t>
            </a:r>
            <a:r>
              <a:rPr lang="zh-CN" altLang="en-US" sz="2400" dirty="0">
                <a:solidFill>
                  <a:srgbClr val="FF0000"/>
                </a:solidFill>
              </a:rPr>
              <a:t>出演</a:t>
            </a:r>
            <a:r>
              <a:rPr lang="en-US" altLang="zh-CN" sz="2400" dirty="0"/>
              <a:t>,x3 &gt;}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含义：查询出演过同一部电影的两个演员及该部电影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1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5980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5.2.1.2 </a:t>
            </a:r>
            <a:r>
              <a:rPr lang="zh-CN" altLang="en-US" sz="2400" dirty="0"/>
              <a:t>面向属性图的图匹配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2752"/>
            <a:ext cx="10515600" cy="61752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定义：基于属性的查询图（属性查询图）</a:t>
            </a:r>
            <a:r>
              <a:rPr lang="zh-CN" altLang="en-US" sz="2400" dirty="0"/>
              <a:t>：是一个属性图，记为</a:t>
            </a:r>
            <a:r>
              <a:rPr lang="en-US" altLang="zh-CN" sz="2400" dirty="0"/>
              <a:t>Q(V’,L’,E’,A’)</a:t>
            </a:r>
            <a:r>
              <a:rPr lang="zh-CN" altLang="en-US" sz="2400" dirty="0"/>
              <a:t>， 其中，</a:t>
            </a:r>
            <a:r>
              <a:rPr lang="zh-CN" altLang="en-US" sz="2400" dirty="0"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V’</a:t>
            </a:r>
            <a:r>
              <a:rPr lang="zh-CN" altLang="en-US" sz="2400" dirty="0"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的标签、属性和属性值均可由常量或变量来表达； 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E’</a:t>
            </a:r>
            <a:r>
              <a:rPr lang="zh-CN" altLang="en-US" sz="2400" dirty="0"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的标签、属性和属性值均可由常量或变量来表达。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定义：基于属性图的同构子图：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       给定属性图</a:t>
            </a:r>
            <a:r>
              <a:rPr lang="en-US" altLang="zh-CN" sz="2400" dirty="0"/>
              <a:t>G(V,L,E,A)</a:t>
            </a:r>
            <a:r>
              <a:rPr lang="zh-CN" altLang="en-US" sz="2400" dirty="0"/>
              <a:t>和属性查询图</a:t>
            </a:r>
            <a:r>
              <a:rPr lang="en-US" altLang="zh-CN" sz="2400" dirty="0"/>
              <a:t>Q(V’, L’, E’, A’)</a:t>
            </a:r>
            <a:r>
              <a:rPr lang="zh-CN" altLang="en-US" sz="2400" dirty="0"/>
              <a:t>，若存在一个从</a:t>
            </a:r>
            <a:r>
              <a:rPr lang="en-US" altLang="zh-CN" sz="2400" dirty="0"/>
              <a:t>V’</a:t>
            </a:r>
            <a:r>
              <a:rPr lang="zh-CN" altLang="en-US" sz="2400" dirty="0"/>
              <a:t>到</a:t>
            </a:r>
            <a:r>
              <a:rPr lang="en-US" altLang="zh-CN" sz="2400" dirty="0"/>
              <a:t>V</a:t>
            </a:r>
            <a:r>
              <a:rPr lang="zh-CN" altLang="en-US" sz="2400" dirty="0"/>
              <a:t>的一对一映射函数</a:t>
            </a:r>
            <a:r>
              <a:rPr lang="en-US" altLang="zh-CN" sz="2400" dirty="0"/>
              <a:t>f</a:t>
            </a:r>
            <a:r>
              <a:rPr lang="zh-CN" altLang="en-US" sz="2400" dirty="0"/>
              <a:t>，其具有如下性质：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V’,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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，具有如下属性：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1.1</a:t>
            </a:r>
            <a:r>
              <a:rPr lang="zh-CN" altLang="en-US" sz="2400" dirty="0">
                <a:sym typeface="Symbol" panose="05050102010706020507" pitchFamily="18" charset="2"/>
              </a:rPr>
              <a:t>）顶点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 </a:t>
            </a:r>
            <a:r>
              <a:rPr lang="zh-CN" altLang="en-US" sz="2400" dirty="0">
                <a:sym typeface="Symbol" panose="05050102010706020507" pitchFamily="18" charset="2"/>
              </a:rPr>
              <a:t>所包含的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标签集合</a:t>
            </a:r>
            <a:r>
              <a:rPr lang="zh-CN" altLang="en-US" sz="2400" dirty="0">
                <a:sym typeface="Symbol" panose="05050102010706020507" pitchFamily="18" charset="2"/>
              </a:rPr>
              <a:t>是顶点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标签集合的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超集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1.2</a:t>
            </a:r>
            <a:r>
              <a:rPr lang="zh-CN" altLang="en-US" sz="2400" dirty="0">
                <a:sym typeface="Symbol" panose="05050102010706020507" pitchFamily="18" charset="2"/>
              </a:rPr>
              <a:t>）对于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中的任意属性</a:t>
            </a:r>
            <a:r>
              <a:rPr lang="en-US" altLang="zh-CN" sz="2400" i="1" dirty="0"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sym typeface="Symbol" panose="05050102010706020507" pitchFamily="18" charset="2"/>
              </a:rPr>
              <a:t>，如果</a:t>
            </a:r>
            <a:r>
              <a:rPr lang="en-US" altLang="zh-CN" sz="2400" i="1" dirty="0">
                <a:sym typeface="Symbol" panose="05050102010706020507" pitchFamily="18" charset="2"/>
              </a:rPr>
              <a:t>a </a:t>
            </a:r>
            <a:r>
              <a:rPr lang="zh-CN" altLang="en-US" sz="2400" dirty="0">
                <a:sym typeface="Symbol" panose="05050102010706020507" pitchFamily="18" charset="2"/>
              </a:rPr>
              <a:t>的属性名是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 </a:t>
            </a:r>
            <a:r>
              <a:rPr lang="zh-CN" altLang="en-US" sz="2400" dirty="0">
                <a:sym typeface="Symbol" panose="05050102010706020507" pitchFamily="18" charset="2"/>
              </a:rPr>
              <a:t>必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包含相同的属性名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1.3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v[a]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f(v)[a]=v[a]</a:t>
            </a:r>
            <a:r>
              <a:rPr lang="zh-CN" altLang="en-US" sz="2400" dirty="0">
                <a:sym typeface="Symbol" panose="05050102010706020507" pitchFamily="18" charset="2"/>
              </a:rPr>
              <a:t>。</a:t>
            </a:r>
            <a:endParaRPr lang="en-US" altLang="zh-CN" sz="2400" dirty="0">
              <a:sym typeface="Symbol" panose="050501020107060205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2062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9810"/>
            <a:ext cx="10515600" cy="598042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定义：基于属性图的同构子图（续）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47852"/>
            <a:ext cx="10515600" cy="55084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sym typeface="Symbol" panose="05050102010706020507" pitchFamily="18" charset="2"/>
              </a:rPr>
              <a:t>）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e’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E’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e’=&lt;v1, v2&gt;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则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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e=&lt;f(v1),  f(v2)&gt;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，满足如下条件：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2.1</a:t>
            </a:r>
            <a:r>
              <a:rPr lang="zh-CN" altLang="en-US" sz="2400" dirty="0">
                <a:sym typeface="Symbol" panose="05050102010706020507" pitchFamily="18" charset="2"/>
              </a:rPr>
              <a:t>）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e </a:t>
            </a:r>
            <a:r>
              <a:rPr lang="zh-CN" altLang="en-US" sz="2400" dirty="0">
                <a:sym typeface="Symbol" panose="05050102010706020507" pitchFamily="18" charset="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标签集合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400" dirty="0">
                <a:sym typeface="Symbol" panose="05050102010706020507" pitchFamily="18" charset="2"/>
              </a:rPr>
              <a:t>’</a:t>
            </a:r>
            <a:r>
              <a:rPr lang="zh-CN" altLang="en-US" sz="2400" dirty="0">
                <a:sym typeface="Symbol" panose="05050102010706020507" pitchFamily="18" charset="2"/>
              </a:rPr>
              <a:t>标签集合的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超集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2.2</a:t>
            </a:r>
            <a:r>
              <a:rPr lang="zh-CN" altLang="en-US" sz="2400" dirty="0">
                <a:sym typeface="Symbol" panose="05050102010706020507" pitchFamily="18" charset="2"/>
              </a:rPr>
              <a:t>）对于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400" dirty="0">
                <a:sym typeface="Symbol" panose="05050102010706020507" pitchFamily="18" charset="2"/>
              </a:rPr>
              <a:t>’</a:t>
            </a:r>
            <a:r>
              <a:rPr lang="zh-CN" altLang="en-US" sz="2400" dirty="0">
                <a:sym typeface="Symbol" panose="05050102010706020507" pitchFamily="18" charset="2"/>
              </a:rPr>
              <a:t>中的任意属性</a:t>
            </a:r>
            <a:r>
              <a:rPr lang="en-US" altLang="zh-CN" sz="2400" i="1" dirty="0"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sym typeface="Symbol" panose="05050102010706020507" pitchFamily="18" charset="2"/>
              </a:rPr>
              <a:t>，若</a:t>
            </a:r>
            <a:r>
              <a:rPr lang="en-US" altLang="zh-CN" sz="2400" i="1" dirty="0">
                <a:sym typeface="Symbol" panose="05050102010706020507" pitchFamily="18" charset="2"/>
              </a:rPr>
              <a:t>a </a:t>
            </a:r>
            <a:r>
              <a:rPr lang="zh-CN" altLang="en-US" sz="2400" dirty="0">
                <a:sym typeface="Symbol" panose="05050102010706020507" pitchFamily="18" charset="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属性名是常量</a:t>
            </a:r>
            <a:r>
              <a:rPr lang="zh-CN" altLang="en-US" sz="2400" dirty="0">
                <a:sym typeface="Symbol" panose="05050102010706020507" pitchFamily="18" charset="2"/>
              </a:rPr>
              <a:t>，则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 </a:t>
            </a:r>
            <a:r>
              <a:rPr lang="zh-CN" altLang="en-US" sz="2400" dirty="0">
                <a:sym typeface="Symbol" panose="05050102010706020507" pitchFamily="18" charset="2"/>
              </a:rPr>
              <a:t>必包含相同的属性名；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2.3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e[a]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f(e)[a]=e[a]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2.4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可以被映射为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(v1)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2.5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可以被映射为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(v2)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/>
              <a:t>则称</a:t>
            </a:r>
            <a:r>
              <a:rPr lang="en-US" altLang="zh-CN" sz="2400" dirty="0"/>
              <a:t>Q</a:t>
            </a:r>
            <a:r>
              <a:rPr lang="zh-CN" altLang="en-US" sz="2400" dirty="0"/>
              <a:t>是</a:t>
            </a:r>
            <a:r>
              <a:rPr lang="en-US" altLang="zh-CN" sz="2400" dirty="0"/>
              <a:t>G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同构子图</a:t>
            </a:r>
            <a:r>
              <a:rPr lang="zh-CN" altLang="en-US" sz="2400" dirty="0"/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</a:t>
            </a:r>
            <a:r>
              <a:rPr lang="zh-CN" altLang="en-US" sz="2400" dirty="0"/>
              <a:t>为同构函数。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面向标签图的图匹配：</a:t>
            </a:r>
            <a:r>
              <a:rPr lang="zh-CN" altLang="en-US" sz="2400" dirty="0"/>
              <a:t>在标签图</a:t>
            </a:r>
            <a:r>
              <a:rPr lang="en-US" altLang="zh-CN" sz="2400" dirty="0"/>
              <a:t>G</a:t>
            </a:r>
            <a:r>
              <a:rPr lang="zh-CN" altLang="en-US" sz="2400" dirty="0"/>
              <a:t>中查找所有与</a:t>
            </a:r>
            <a:r>
              <a:rPr lang="en-US" altLang="zh-CN" sz="2400" dirty="0"/>
              <a:t>Q</a:t>
            </a:r>
            <a:r>
              <a:rPr lang="zh-CN" altLang="en-US" sz="2400" dirty="0"/>
              <a:t>同构的子图。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848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7570"/>
            <a:ext cx="10515600" cy="46872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面向属性图的图匹配（续）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8114" y="61268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L={</a:t>
            </a:r>
            <a:r>
              <a:rPr lang="zh-CN" altLang="en-US" sz="2400" dirty="0"/>
              <a:t>演员，导演，电影，出演</a:t>
            </a:r>
            <a:r>
              <a:rPr lang="en-US" altLang="zh-CN" sz="2400" dirty="0"/>
              <a:t>};</a:t>
            </a:r>
          </a:p>
          <a:p>
            <a:r>
              <a:rPr lang="en-US" altLang="zh-CN" sz="2400" dirty="0"/>
              <a:t>A={</a:t>
            </a:r>
            <a:r>
              <a:rPr lang="zh-CN" altLang="en-US" sz="2400" dirty="0"/>
              <a:t>姓名</a:t>
            </a:r>
            <a:r>
              <a:rPr lang="en-US" altLang="zh-CN" sz="2400" dirty="0"/>
              <a:t>}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en-US" altLang="zh-CN" sz="2400" dirty="0"/>
              <a:t>V’={x1, x3}, x1.L={</a:t>
            </a:r>
            <a:r>
              <a:rPr lang="zh-CN" altLang="en-US" sz="2400" dirty="0"/>
              <a:t>人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x3.L={</a:t>
            </a:r>
            <a:r>
              <a:rPr lang="zh-CN" altLang="en-US" sz="2400" dirty="0"/>
              <a:t>电影</a:t>
            </a:r>
            <a:r>
              <a:rPr lang="en-US" altLang="zh-CN" sz="2400" dirty="0"/>
              <a:t>}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en-US" altLang="zh-CN" sz="2400" dirty="0"/>
              <a:t>x1.A={</a:t>
            </a:r>
            <a:r>
              <a:rPr lang="zh-CN" altLang="en-US" sz="2400" dirty="0"/>
              <a:t>姓名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x1[</a:t>
            </a:r>
            <a:r>
              <a:rPr lang="zh-CN" altLang="en-US" sz="2400" dirty="0"/>
              <a:t>姓名</a:t>
            </a:r>
            <a:r>
              <a:rPr lang="en-US" altLang="zh-CN" sz="2400" dirty="0"/>
              <a:t>]=x2</a:t>
            </a:r>
            <a:r>
              <a:rPr lang="zh-CN" altLang="en-US" sz="2400" dirty="0"/>
              <a:t>，</a:t>
            </a:r>
            <a:r>
              <a:rPr lang="en-US" altLang="zh-CN" sz="2400" dirty="0"/>
              <a:t>x2.A={</a:t>
            </a:r>
            <a:r>
              <a:rPr lang="zh-CN" altLang="en-US" sz="2400" dirty="0"/>
              <a:t>名称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x2[</a:t>
            </a:r>
            <a:r>
              <a:rPr lang="zh-CN" altLang="en-US" sz="2400" dirty="0"/>
              <a:t>名称</a:t>
            </a:r>
            <a:r>
              <a:rPr lang="en-US" altLang="zh-CN" sz="2400" dirty="0"/>
              <a:t>]=x4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en-US" altLang="zh-CN" sz="2400" dirty="0"/>
              <a:t>E’={x5, x6}</a:t>
            </a:r>
            <a:r>
              <a:rPr lang="zh-CN" altLang="en-US" sz="2400" dirty="0"/>
              <a:t>，</a:t>
            </a:r>
            <a:r>
              <a:rPr lang="en-US" altLang="zh-CN" sz="2400" dirty="0"/>
              <a:t>x5=&lt;x1, x3&gt;</a:t>
            </a:r>
            <a:r>
              <a:rPr lang="zh-CN" altLang="en-US" sz="2400" dirty="0"/>
              <a:t>，</a:t>
            </a:r>
            <a:r>
              <a:rPr lang="en-US" altLang="zh-CN" sz="2400" dirty="0"/>
              <a:t>x5.L={</a:t>
            </a:r>
            <a:r>
              <a:rPr lang="zh-CN" altLang="en-US" sz="2400" dirty="0"/>
              <a:t>出演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x6=&lt;x1, x3&gt;, x6.L={</a:t>
            </a:r>
            <a:r>
              <a:rPr lang="zh-CN" altLang="en-US" sz="2400" dirty="0"/>
              <a:t>导演</a:t>
            </a:r>
            <a:r>
              <a:rPr lang="en-US" altLang="zh-CN" sz="2400" dirty="0"/>
              <a:t>}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查询自导自演过电影的影星以及对应电影的名称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37172" y="55651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属性图</a:t>
            </a:r>
            <a:endParaRPr kumimoji="1" lang="en-US" altLang="zh-CN" sz="2800" dirty="0"/>
          </a:p>
        </p:txBody>
      </p:sp>
      <p:grpSp>
        <p:nvGrpSpPr>
          <p:cNvPr id="6" name="组 3"/>
          <p:cNvGrpSpPr/>
          <p:nvPr/>
        </p:nvGrpSpPr>
        <p:grpSpPr>
          <a:xfrm>
            <a:off x="1719686" y="4156010"/>
            <a:ext cx="3786714" cy="2715850"/>
            <a:chOff x="1719686" y="4156010"/>
            <a:chExt cx="3786714" cy="2715850"/>
          </a:xfrm>
        </p:grpSpPr>
        <p:pic>
          <p:nvPicPr>
            <p:cNvPr id="7" name="图片 13" descr="C:\Users\ADMINI~1\AppData\Local\Temp\WeChat Files\46915361230926136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598" y="4258520"/>
              <a:ext cx="3732802" cy="2613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1719686" y="415601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/>
                <a:t>查询图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1719686" y="4035697"/>
            <a:ext cx="10273022" cy="27336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77" y="4126016"/>
            <a:ext cx="5772354" cy="261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5657418" y="41942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数据图</a:t>
            </a:r>
          </a:p>
        </p:txBody>
      </p:sp>
      <p:cxnSp>
        <p:nvCxnSpPr>
          <p:cNvPr id="15" name="直线连接符 41"/>
          <p:cNvCxnSpPr/>
          <p:nvPr/>
        </p:nvCxnSpPr>
        <p:spPr>
          <a:xfrm>
            <a:off x="4203882" y="6576646"/>
            <a:ext cx="3023395" cy="0"/>
          </a:xfrm>
          <a:prstGeom prst="line">
            <a:avLst/>
          </a:prstGeom>
          <a:ln w="28575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上弧形箭头 23"/>
          <p:cNvSpPr/>
          <p:nvPr/>
        </p:nvSpPr>
        <p:spPr>
          <a:xfrm>
            <a:off x="3639999" y="3911600"/>
            <a:ext cx="3484701" cy="429076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下弧形箭头 24"/>
          <p:cNvSpPr/>
          <p:nvPr/>
        </p:nvSpPr>
        <p:spPr>
          <a:xfrm>
            <a:off x="2846439" y="5873262"/>
            <a:ext cx="3421626" cy="48214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下弧形箭头 25"/>
          <p:cNvSpPr/>
          <p:nvPr/>
        </p:nvSpPr>
        <p:spPr>
          <a:xfrm>
            <a:off x="5161935" y="6088410"/>
            <a:ext cx="2831691" cy="266999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85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97776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r>
              <a:rPr lang="zh-CN" altLang="en-US" sz="2400" dirty="0"/>
              <a:t>       一种实现子图匹配查询的</a:t>
            </a:r>
            <a:r>
              <a:rPr lang="zh-CN" altLang="en-US" sz="2400" dirty="0">
                <a:solidFill>
                  <a:srgbClr val="FF0000"/>
                </a:solidFill>
              </a:rPr>
              <a:t>递归算法</a:t>
            </a:r>
            <a:r>
              <a:rPr lang="zh-CN" altLang="en-US" sz="2400" dirty="0"/>
              <a:t>，为减少搜索空间，应用了一组基于子图匹配规则的启发式规则（</a:t>
            </a:r>
            <a:r>
              <a:rPr lang="zh-CN" altLang="en-US" sz="2400" dirty="0">
                <a:solidFill>
                  <a:srgbClr val="00B0F0"/>
                </a:solidFill>
              </a:rPr>
              <a:t>一旦发现后续不可能再进一步满足启发式规则的搜索空间，该空间可被直接剪枝停止搜索</a:t>
            </a:r>
            <a:r>
              <a:rPr lang="zh-CN" altLang="en-US" sz="2400" dirty="0"/>
              <a:t>）。</a:t>
            </a:r>
            <a:endParaRPr lang="en-US" altLang="zh-CN" sz="2400" dirty="0"/>
          </a:p>
          <a:p>
            <a:r>
              <a:rPr lang="zh-CN" altLang="en-US" sz="2400" b="1" dirty="0"/>
              <a:t>基本思想</a:t>
            </a:r>
            <a:endParaRPr lang="en-US" altLang="zh-CN" sz="2400" b="1" dirty="0"/>
          </a:p>
          <a:p>
            <a:r>
              <a:rPr lang="zh-CN" altLang="en-US" sz="2400" dirty="0"/>
              <a:t>       将对于图的可能满足条件的子图的搜索过程看做</a:t>
            </a:r>
            <a:r>
              <a:rPr lang="zh-CN" altLang="en-US" sz="2400" dirty="0">
                <a:solidFill>
                  <a:srgbClr val="FF0000"/>
                </a:solidFill>
              </a:rPr>
              <a:t>一个候选解空间遍历的过程</a:t>
            </a:r>
            <a:r>
              <a:rPr lang="zh-CN" altLang="en-US" sz="2400" dirty="0"/>
              <a:t>，并进一步设计为一个</a:t>
            </a:r>
            <a:r>
              <a:rPr lang="zh-CN" altLang="en-US" sz="2400" dirty="0">
                <a:solidFill>
                  <a:srgbClr val="FF0000"/>
                </a:solidFill>
              </a:rPr>
              <a:t>候选结果的状态空间树的剪枝与递归搜索过程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树的每个节点都是一个状态</a:t>
            </a:r>
            <a:r>
              <a:rPr lang="en-US" altLang="zh-CN" sz="2400" dirty="0"/>
              <a:t>s</a:t>
            </a:r>
            <a:r>
              <a:rPr lang="zh-CN" altLang="en-US" sz="2400" dirty="0"/>
              <a:t>，</a:t>
            </a:r>
            <a:r>
              <a:rPr lang="en-US" altLang="zh-CN" sz="2400" dirty="0"/>
              <a:t>s</a:t>
            </a:r>
            <a:r>
              <a:rPr lang="zh-CN" altLang="en-US" sz="2400" dirty="0"/>
              <a:t>包含一系列查询图</a:t>
            </a:r>
            <a:r>
              <a:rPr lang="en-US" altLang="zh-CN" sz="2400" dirty="0"/>
              <a:t>Q</a:t>
            </a:r>
            <a:r>
              <a:rPr lang="zh-CN" altLang="en-US" sz="2400" dirty="0"/>
              <a:t>和被查找图</a:t>
            </a:r>
            <a:r>
              <a:rPr lang="en-US" altLang="zh-CN" sz="2400" dirty="0"/>
              <a:t>G</a:t>
            </a:r>
            <a:r>
              <a:rPr lang="zh-CN" altLang="en-US" sz="2400" dirty="0"/>
              <a:t>之间的可能满足匹配映射关系的顶点对。   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0485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97776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算法思想：</a:t>
            </a:r>
            <a:endParaRPr lang="en-US" altLang="zh-CN" sz="2400" b="1" dirty="0"/>
          </a:p>
          <a:p>
            <a:r>
              <a:rPr lang="zh-CN" altLang="en-US" sz="2400" dirty="0"/>
              <a:t>初始状态</a:t>
            </a:r>
            <a:r>
              <a:rPr lang="en-US" altLang="zh-CN" sz="2400" dirty="0"/>
              <a:t>s</a:t>
            </a:r>
            <a:r>
              <a:rPr lang="zh-CN" altLang="en-US" sz="2400" dirty="0"/>
              <a:t>为空，搜索采用深度优先方式逐层修改当前状态空间的</a:t>
            </a:r>
            <a:r>
              <a:rPr lang="zh-CN" altLang="en-US" sz="2400" dirty="0">
                <a:solidFill>
                  <a:srgbClr val="FF0000"/>
                </a:solidFill>
              </a:rPr>
              <a:t>顶点对集合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对于</a:t>
            </a:r>
            <a:r>
              <a:rPr lang="zh-CN" altLang="en-US" sz="2400" dirty="0">
                <a:solidFill>
                  <a:srgbClr val="FF0000"/>
                </a:solidFill>
              </a:rPr>
              <a:t>发现的</a:t>
            </a:r>
            <a:r>
              <a:rPr lang="zh-CN" altLang="en-US" sz="2400" dirty="0"/>
              <a:t>不违反图匹配约束条件的顶点对，</a:t>
            </a:r>
            <a:endParaRPr lang="en-US" altLang="zh-CN" sz="2400" dirty="0"/>
          </a:p>
          <a:p>
            <a:pPr marL="722313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）刷新当前状态空间顶点对集合；</a:t>
            </a:r>
            <a:endParaRPr lang="en-US" altLang="zh-CN" sz="2400" dirty="0"/>
          </a:p>
          <a:p>
            <a:pPr marL="722313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）和</a:t>
            </a:r>
            <a:r>
              <a:rPr lang="zh-CN" altLang="en-US" sz="2400" dirty="0">
                <a:solidFill>
                  <a:srgbClr val="FF0000"/>
                </a:solidFill>
              </a:rPr>
              <a:t>当前状态节点</a:t>
            </a:r>
            <a:r>
              <a:rPr lang="zh-CN" altLang="en-US" sz="2400" dirty="0"/>
              <a:t>中的</a:t>
            </a:r>
            <a:r>
              <a:rPr lang="zh-CN" altLang="en-US" sz="2400" dirty="0">
                <a:solidFill>
                  <a:srgbClr val="FF0000"/>
                </a:solidFill>
              </a:rPr>
              <a:t>候选顶点对</a:t>
            </a:r>
            <a:r>
              <a:rPr lang="zh-CN" altLang="en-US" sz="2400" dirty="0"/>
              <a:t>一起组成</a:t>
            </a:r>
            <a:r>
              <a:rPr lang="zh-CN" altLang="en-US" sz="2400" dirty="0">
                <a:solidFill>
                  <a:srgbClr val="FF0000"/>
                </a:solidFill>
              </a:rPr>
              <a:t>该状态节点的子节点，</a:t>
            </a:r>
            <a:r>
              <a:rPr lang="zh-CN" altLang="en-US" sz="2400" dirty="0"/>
              <a:t>然后对该子节点继续深度优先搜索。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当遇到</a:t>
            </a:r>
            <a:r>
              <a:rPr lang="zh-CN" altLang="en-US" sz="2400" dirty="0">
                <a:solidFill>
                  <a:srgbClr val="FF0000"/>
                </a:solidFill>
              </a:rPr>
              <a:t>满足全部子图匹配条件</a:t>
            </a:r>
            <a:r>
              <a:rPr lang="zh-CN" altLang="en-US" sz="2400" dirty="0"/>
              <a:t>时该</a:t>
            </a:r>
            <a:r>
              <a:rPr lang="zh-CN" altLang="en-US" sz="2400" dirty="0">
                <a:solidFill>
                  <a:srgbClr val="FF0000"/>
                </a:solidFill>
              </a:rPr>
              <a:t>分支返回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如果能依据图匹配约束条件判断出该状态空间节点</a:t>
            </a:r>
            <a:r>
              <a:rPr lang="zh-CN" altLang="en-US" sz="2400" dirty="0">
                <a:solidFill>
                  <a:srgbClr val="FF0000"/>
                </a:solidFill>
              </a:rPr>
              <a:t>不可能有子节点满足条件</a:t>
            </a:r>
            <a:r>
              <a:rPr lang="zh-CN" altLang="en-US" sz="2400" dirty="0"/>
              <a:t>时，对该状态空间搜索树的</a:t>
            </a:r>
            <a:r>
              <a:rPr lang="zh-CN" altLang="en-US" sz="2400" dirty="0">
                <a:solidFill>
                  <a:srgbClr val="FF0000"/>
                </a:solidFill>
              </a:rPr>
              <a:t>分支剪枝</a:t>
            </a:r>
            <a:r>
              <a:rPr lang="zh-CN" altLang="en-US" sz="2400" dirty="0"/>
              <a:t>，执行</a:t>
            </a:r>
            <a:r>
              <a:rPr lang="zh-CN" altLang="en-US" sz="2400" dirty="0">
                <a:solidFill>
                  <a:srgbClr val="FF0000"/>
                </a:solidFill>
              </a:rPr>
              <a:t>算法的回溯</a:t>
            </a:r>
            <a:r>
              <a:rPr lang="zh-CN" altLang="en-US" sz="2400" dirty="0"/>
              <a:t>动作；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搜索过程直到最后回溯到根节点结束。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52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42" y="1328928"/>
            <a:ext cx="10988516" cy="477857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1143760-5030-438A-AD06-F59119965D40}"/>
              </a:ext>
            </a:extLst>
          </p:cNvPr>
          <p:cNvSpPr/>
          <p:nvPr/>
        </p:nvSpPr>
        <p:spPr>
          <a:xfrm>
            <a:off x="5399314" y="3223647"/>
            <a:ext cx="870857" cy="52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DF67341-73E0-4FDF-8DC8-06D3D8F99D1F}"/>
              </a:ext>
            </a:extLst>
          </p:cNvPr>
          <p:cNvSpPr/>
          <p:nvPr/>
        </p:nvSpPr>
        <p:spPr>
          <a:xfrm>
            <a:off x="3593024" y="4127863"/>
            <a:ext cx="5535478" cy="42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74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32079"/>
            <a:ext cx="10515600" cy="592427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/>
              <a:t>图数据管理的起源</a:t>
            </a:r>
            <a:r>
              <a:rPr lang="zh-CN" altLang="en-US" dirty="0"/>
              <a:t>：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70</a:t>
            </a:r>
            <a:r>
              <a:rPr lang="zh-CN" altLang="en-US" dirty="0"/>
              <a:t>年代</a:t>
            </a:r>
            <a:endParaRPr lang="en-US" altLang="zh-CN" dirty="0"/>
          </a:p>
          <a:p>
            <a:r>
              <a:rPr lang="en-US" altLang="zh-CN" dirty="0"/>
              <a:t>                                  ↓↓</a:t>
            </a:r>
          </a:p>
          <a:p>
            <a:r>
              <a:rPr lang="zh-CN" altLang="en-US" dirty="0"/>
              <a:t>关系数据库（关系数据理论辅助建模、数据独立性高、查询优化问题实现突破）</a:t>
            </a:r>
            <a:endParaRPr lang="en-US" altLang="zh-CN" dirty="0"/>
          </a:p>
          <a:p>
            <a:r>
              <a:rPr lang="en-US" altLang="zh-CN" dirty="0"/>
              <a:t>               ↓↓</a:t>
            </a:r>
          </a:p>
          <a:p>
            <a:r>
              <a:rPr lang="zh-CN" altLang="en-US" dirty="0"/>
              <a:t>进入</a:t>
            </a:r>
            <a:r>
              <a:rPr lang="en-US" altLang="zh-CN" dirty="0"/>
              <a:t>21</a:t>
            </a:r>
            <a:r>
              <a:rPr lang="zh-CN" altLang="en-US" dirty="0"/>
              <a:t>世纪，语义网发展，社交网发展，知识图谱技术诞生</a:t>
            </a:r>
            <a:endParaRPr lang="en-US" altLang="zh-CN" dirty="0"/>
          </a:p>
          <a:p>
            <a:r>
              <a:rPr lang="zh-CN" altLang="en-US" dirty="0"/>
              <a:t>大规模图数据爆发性增长</a:t>
            </a:r>
            <a:endParaRPr lang="en-US" altLang="zh-CN" dirty="0"/>
          </a:p>
          <a:p>
            <a:r>
              <a:rPr lang="en-US" altLang="zh-CN" dirty="0"/>
              <a:t>    ↓↓</a:t>
            </a:r>
          </a:p>
          <a:p>
            <a:r>
              <a:rPr lang="zh-CN" altLang="en-US" dirty="0"/>
              <a:t>各种图数据库产品诞生（</a:t>
            </a:r>
            <a:r>
              <a:rPr lang="en-US" altLang="zh-CN" dirty="0"/>
              <a:t>Neo4j</a:t>
            </a:r>
            <a:r>
              <a:rPr lang="zh-CN" altLang="en-US" dirty="0"/>
              <a:t>、谷歌</a:t>
            </a:r>
            <a:r>
              <a:rPr lang="en-US" altLang="zh-CN" dirty="0"/>
              <a:t>Pregel</a:t>
            </a:r>
            <a:r>
              <a:rPr lang="zh-CN" altLang="en-US" dirty="0"/>
              <a:t>、卡内基梅隆大学</a:t>
            </a:r>
            <a:r>
              <a:rPr lang="en-US" altLang="zh-CN" dirty="0"/>
              <a:t>GraphLab</a:t>
            </a:r>
            <a:r>
              <a:rPr lang="zh-CN" altLang="en-US" dirty="0"/>
              <a:t>、</a:t>
            </a:r>
            <a:r>
              <a:rPr lang="en-US" altLang="zh-CN" dirty="0"/>
              <a:t>Spark GraphX</a:t>
            </a:r>
            <a:r>
              <a:rPr lang="zh-CN" altLang="en-US" dirty="0"/>
              <a:t>、</a:t>
            </a:r>
            <a:r>
              <a:rPr lang="en-US" altLang="zh-CN" dirty="0"/>
              <a:t> …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>
                <a:solidFill>
                  <a:srgbClr val="00B0F0"/>
                </a:solidFill>
              </a:rPr>
              <a:t>       目前，存在多种图的数据模型和查询语言，大体相似，未见统一的模型和语言。</a:t>
            </a:r>
            <a:endParaRPr lang="en-US" altLang="zh-CN" b="1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153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07856-0006-41A6-B815-70B4C4292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19" y="324567"/>
            <a:ext cx="10515600" cy="698321"/>
          </a:xfrm>
        </p:spPr>
        <p:txBody>
          <a:bodyPr/>
          <a:lstStyle/>
          <a:p>
            <a:r>
              <a:rPr lang="zh-CN" altLang="en-US" dirty="0"/>
              <a:t>算法基本搜索条件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C9DE4B-FDD5-485C-944B-7EE6878B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9483B1-A122-4085-A30C-E588DF48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772" y="2919927"/>
            <a:ext cx="7170468" cy="6366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DAF8CC-A7D1-4C01-B240-34C4FF7D7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772" y="1527262"/>
            <a:ext cx="7255415" cy="109195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7009E6F-DDD2-4A1C-B990-D49A69180D6C}"/>
              </a:ext>
            </a:extLst>
          </p:cNvPr>
          <p:cNvSpPr/>
          <p:nvPr/>
        </p:nvSpPr>
        <p:spPr>
          <a:xfrm>
            <a:off x="3874576" y="1444464"/>
            <a:ext cx="635431" cy="52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01EEE1-BABA-418A-944A-BE884334EF0F}"/>
              </a:ext>
            </a:extLst>
          </p:cNvPr>
          <p:cNvSpPr txBox="1"/>
          <p:nvPr/>
        </p:nvSpPr>
        <p:spPr>
          <a:xfrm>
            <a:off x="1980772" y="4364863"/>
            <a:ext cx="6912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）前驱节点规则；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）后继节点规则；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en-US" altLang="zh-CN" sz="2400" dirty="0"/>
              <a:t>1-lookahead</a:t>
            </a:r>
            <a:r>
              <a:rPr lang="zh-CN" altLang="en-US" sz="2400" dirty="0"/>
              <a:t>的</a:t>
            </a:r>
            <a:r>
              <a:rPr lang="en-US" altLang="zh-CN" sz="2400" dirty="0"/>
              <a:t>in</a:t>
            </a:r>
            <a:r>
              <a:rPr lang="zh-CN" altLang="en-US" sz="2400" dirty="0"/>
              <a:t>节点（前驱）规则；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</a:t>
            </a:r>
            <a:r>
              <a:rPr lang="en-US" altLang="zh-CN" sz="2400" dirty="0"/>
              <a:t>1-lookahead</a:t>
            </a:r>
            <a:r>
              <a:rPr lang="zh-CN" altLang="en-US" sz="2400" dirty="0"/>
              <a:t>的</a:t>
            </a:r>
            <a:r>
              <a:rPr lang="en-US" altLang="zh-CN" sz="2400" dirty="0"/>
              <a:t>out</a:t>
            </a:r>
            <a:r>
              <a:rPr lang="zh-CN" altLang="en-US" sz="2400" dirty="0"/>
              <a:t>节点（后继）规则；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</a:t>
            </a:r>
            <a:r>
              <a:rPr lang="en-US" altLang="zh-CN" sz="2400" dirty="0"/>
              <a:t>2-lookahead</a:t>
            </a:r>
            <a:r>
              <a:rPr lang="zh-CN" altLang="en-US" sz="2400" dirty="0"/>
              <a:t>的</a:t>
            </a:r>
            <a:r>
              <a:rPr lang="en-US" altLang="zh-CN" sz="2400" dirty="0"/>
              <a:t>in</a:t>
            </a:r>
            <a:r>
              <a:rPr lang="zh-CN" altLang="en-US" sz="2400" dirty="0"/>
              <a:t>和</a:t>
            </a:r>
            <a:r>
              <a:rPr lang="en-US" altLang="zh-CN" sz="2400" dirty="0"/>
              <a:t>out</a:t>
            </a:r>
            <a:r>
              <a:rPr lang="zh-CN" altLang="en-US" sz="2400" dirty="0"/>
              <a:t>节点规则。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）中，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92F94B5D-3334-4C55-AC85-9077CCD34F11}"/>
              </a:ext>
            </a:extLst>
          </p:cNvPr>
          <p:cNvSpPr/>
          <p:nvPr/>
        </p:nvSpPr>
        <p:spPr>
          <a:xfrm>
            <a:off x="3735091" y="918149"/>
            <a:ext cx="914400" cy="421576"/>
          </a:xfrm>
          <a:prstGeom prst="wedgeRoundRectCallout">
            <a:avLst>
              <a:gd name="adj1" fmla="val 80177"/>
              <a:gd name="adj2" fmla="val 9317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句法</a:t>
            </a: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5EF755F2-7011-42DA-B400-64FA507393C1}"/>
              </a:ext>
            </a:extLst>
          </p:cNvPr>
          <p:cNvSpPr/>
          <p:nvPr/>
        </p:nvSpPr>
        <p:spPr>
          <a:xfrm>
            <a:off x="6372073" y="788849"/>
            <a:ext cx="914400" cy="421576"/>
          </a:xfrm>
          <a:prstGeom prst="wedgeRoundRectCallout">
            <a:avLst>
              <a:gd name="adj1" fmla="val -40025"/>
              <a:gd name="adj2" fmla="val 12384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语义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713598-3CA5-4317-B699-1E9862F9CEAD}"/>
              </a:ext>
            </a:extLst>
          </p:cNvPr>
          <p:cNvSpPr txBox="1"/>
          <p:nvPr/>
        </p:nvSpPr>
        <p:spPr>
          <a:xfrm>
            <a:off x="3976494" y="3543298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(3)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6293D2-3D71-452C-8E1E-6BD45E01B9ED}"/>
              </a:ext>
            </a:extLst>
          </p:cNvPr>
          <p:cNvSpPr txBox="1"/>
          <p:nvPr/>
        </p:nvSpPr>
        <p:spPr>
          <a:xfrm>
            <a:off x="4970142" y="3549928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(4)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8FDA61-0DB5-460D-B213-2F79DB513FCD}"/>
              </a:ext>
            </a:extLst>
          </p:cNvPr>
          <p:cNvSpPr txBox="1"/>
          <p:nvPr/>
        </p:nvSpPr>
        <p:spPr>
          <a:xfrm>
            <a:off x="5697033" y="3549927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(5)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5ADDB3-880B-4DEB-A0A0-213B4815ACCB}"/>
              </a:ext>
            </a:extLst>
          </p:cNvPr>
          <p:cNvSpPr txBox="1"/>
          <p:nvPr/>
        </p:nvSpPr>
        <p:spPr>
          <a:xfrm>
            <a:off x="6405822" y="3539673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(6)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C0C0C4-09C7-4A7C-91E5-7B69930C1AA8}"/>
              </a:ext>
            </a:extLst>
          </p:cNvPr>
          <p:cNvSpPr txBox="1"/>
          <p:nvPr/>
        </p:nvSpPr>
        <p:spPr>
          <a:xfrm>
            <a:off x="7245018" y="3538789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(7)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6030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977764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）分为两类：</a:t>
            </a:r>
            <a:endParaRPr lang="en-US" altLang="zh-CN" sz="2400" b="1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）基于结点和边的标签</a:t>
            </a:r>
            <a:endParaRPr lang="en-US" altLang="zh-CN" sz="2400" b="1" dirty="0"/>
          </a:p>
          <a:p>
            <a:r>
              <a:rPr lang="zh-CN" altLang="en-US" sz="2400" dirty="0"/>
              <a:t>       新节点对加入后，对应节点和边的标签要相同，包括后继节点和前驱节点，还包括边的方向和顺序。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）基于图的拓扑结构</a:t>
            </a:r>
            <a:endParaRPr lang="en-US" altLang="zh-CN" sz="2400" b="1" dirty="0"/>
          </a:p>
          <a:p>
            <a:r>
              <a:rPr lang="zh-CN" altLang="en-US" sz="2400" dirty="0"/>
              <a:t>       小图（</a:t>
            </a:r>
            <a:r>
              <a:rPr lang="en-US" altLang="zh-CN" sz="2400" dirty="0"/>
              <a:t>Q</a:t>
            </a:r>
            <a:r>
              <a:rPr lang="zh-CN" altLang="en-US" sz="2400" dirty="0"/>
              <a:t>中的子图）节点数量不大于大图（</a:t>
            </a:r>
            <a:r>
              <a:rPr lang="en-US" altLang="zh-CN" sz="2400" dirty="0"/>
              <a:t>G</a:t>
            </a:r>
            <a:r>
              <a:rPr lang="zh-CN" altLang="en-US" sz="2400" dirty="0"/>
              <a:t>中的子图）节点数量，若小图某一类的节点数大于大图了，说明未来不可能形成一致状态，因为未来必然会有小图中边，在大图中找不到。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813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94" y="1371548"/>
            <a:ext cx="9076688" cy="426830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AFE08AB-8094-4229-AA57-7C62EB4018B2}"/>
              </a:ext>
            </a:extLst>
          </p:cNvPr>
          <p:cNvSpPr/>
          <p:nvPr/>
        </p:nvSpPr>
        <p:spPr>
          <a:xfrm>
            <a:off x="1938528" y="1371548"/>
            <a:ext cx="819302" cy="526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988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8D4A6-F7E0-4E6E-AFEF-12A0D312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规则（</a:t>
            </a:r>
            <a:r>
              <a:rPr lang="en-US" altLang="zh-CN" dirty="0"/>
              <a:t>3</a:t>
            </a:r>
            <a:r>
              <a:rPr lang="zh-CN" altLang="en-US" dirty="0"/>
              <a:t>）、（</a:t>
            </a:r>
            <a:r>
              <a:rPr lang="en-US" altLang="zh-CN" dirty="0"/>
              <a:t>4</a:t>
            </a:r>
            <a:r>
              <a:rPr lang="zh-CN" altLang="en-US" dirty="0"/>
              <a:t>）解读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D716DF-EBB3-41CB-A538-325AFF7FD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6638" y="2023938"/>
            <a:ext cx="10945172" cy="451497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0B242E-EFC7-465B-822E-493918A3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84F5D7-1511-4B64-B3B2-7DDBA3C81A07}"/>
              </a:ext>
            </a:extLst>
          </p:cNvPr>
          <p:cNvSpPr txBox="1"/>
          <p:nvPr/>
        </p:nvSpPr>
        <p:spPr>
          <a:xfrm>
            <a:off x="917329" y="1379710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u——m</a:t>
            </a:r>
            <a:r>
              <a:rPr lang="zh-CN" altLang="en-US" sz="2400" dirty="0"/>
              <a:t>，</a:t>
            </a:r>
            <a:r>
              <a:rPr lang="en-US" altLang="zh-CN" sz="2400" dirty="0"/>
              <a:t>v——m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41E45E-A33B-4848-9640-5A8D1D1D8D52}"/>
              </a:ext>
            </a:extLst>
          </p:cNvPr>
          <p:cNvSpPr/>
          <p:nvPr/>
        </p:nvSpPr>
        <p:spPr>
          <a:xfrm>
            <a:off x="917329" y="6445528"/>
            <a:ext cx="8536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https://www.ngui.cc/el/178619.html?action=onClick</a:t>
            </a:r>
          </a:p>
        </p:txBody>
      </p:sp>
    </p:spTree>
    <p:extLst>
      <p:ext uri="{BB962C8B-B14F-4D97-AF65-F5344CB8AC3E}">
        <p14:creationId xmlns:p14="http://schemas.microsoft.com/office/powerpoint/2010/main" val="934925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1" y="1328928"/>
            <a:ext cx="9887892" cy="3852672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70A1A86-825F-4B90-90E1-658E64C6BA49}"/>
              </a:ext>
            </a:extLst>
          </p:cNvPr>
          <p:cNvSpPr/>
          <p:nvPr/>
        </p:nvSpPr>
        <p:spPr>
          <a:xfrm>
            <a:off x="4014060" y="1224365"/>
            <a:ext cx="2239505" cy="612648"/>
          </a:xfrm>
          <a:prstGeom prst="wedgeRoundRectCallout">
            <a:avLst>
              <a:gd name="adj1" fmla="val -57511"/>
              <a:gd name="adj2" fmla="val 4352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1-look-ahead</a:t>
            </a:r>
            <a:endParaRPr lang="zh-CN" altLang="en-US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8BAD940E-3077-45F3-AEE3-7FD44867EF4B}"/>
              </a:ext>
            </a:extLst>
          </p:cNvPr>
          <p:cNvSpPr/>
          <p:nvPr/>
        </p:nvSpPr>
        <p:spPr>
          <a:xfrm>
            <a:off x="4014059" y="3176247"/>
            <a:ext cx="2239505" cy="612648"/>
          </a:xfrm>
          <a:prstGeom prst="wedgeRoundRectCallout">
            <a:avLst>
              <a:gd name="adj1" fmla="val -60279"/>
              <a:gd name="adj2" fmla="val 346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1-look-ahead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BEBBE2-1919-4DF7-8C08-9635636F7AB4}"/>
              </a:ext>
            </a:extLst>
          </p:cNvPr>
          <p:cNvSpPr txBox="1"/>
          <p:nvPr/>
        </p:nvSpPr>
        <p:spPr>
          <a:xfrm>
            <a:off x="1487837" y="6077247"/>
            <a:ext cx="691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）中，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</a:t>
            </a:r>
          </a:p>
        </p:txBody>
      </p:sp>
    </p:spTree>
    <p:extLst>
      <p:ext uri="{BB962C8B-B14F-4D97-AF65-F5344CB8AC3E}">
        <p14:creationId xmlns:p14="http://schemas.microsoft.com/office/powerpoint/2010/main" val="650111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E291D-BE22-4FAE-84FB-D2945E17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规则（</a:t>
            </a:r>
            <a:r>
              <a:rPr lang="en-US" altLang="zh-CN" dirty="0"/>
              <a:t>5</a:t>
            </a:r>
            <a:r>
              <a:rPr lang="zh-CN" altLang="en-US" dirty="0"/>
              <a:t>）解读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FB7B94-F85D-4A08-B984-D4D1B03F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C23AB3-202D-4C27-BA09-96290002E3ED}"/>
              </a:ext>
            </a:extLst>
          </p:cNvPr>
          <p:cNvSpPr/>
          <p:nvPr/>
        </p:nvSpPr>
        <p:spPr>
          <a:xfrm>
            <a:off x="917329" y="6445528"/>
            <a:ext cx="8536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https://www.ngui.cc/el/178619.html?action=onClick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D45744B-D4F3-4D4A-93BD-B5287BAC2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455" y="1178350"/>
            <a:ext cx="7276710" cy="25884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6180E2-1B32-4733-B8A1-944B21463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1939"/>
            <a:ext cx="7355761" cy="25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3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E291D-BE22-4FAE-84FB-D2945E17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规则（</a:t>
            </a:r>
            <a:r>
              <a:rPr lang="en-US" altLang="zh-CN" dirty="0"/>
              <a:t>6</a:t>
            </a:r>
            <a:r>
              <a:rPr lang="zh-CN" altLang="en-US" dirty="0"/>
              <a:t>）解读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FB7B94-F85D-4A08-B984-D4D1B03F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C23AB3-202D-4C27-BA09-96290002E3ED}"/>
              </a:ext>
            </a:extLst>
          </p:cNvPr>
          <p:cNvSpPr/>
          <p:nvPr/>
        </p:nvSpPr>
        <p:spPr>
          <a:xfrm>
            <a:off x="917329" y="6445528"/>
            <a:ext cx="8536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https://www.ngui.cc/el/178619.html?action=onClick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B5E8ABC-E369-494D-B14E-B66DA0C83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330" y="1285462"/>
            <a:ext cx="7276632" cy="25346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117D33-4CE5-4E09-98ED-60EBF2BA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39" y="3820077"/>
            <a:ext cx="7595061" cy="261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08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82" y="1498023"/>
            <a:ext cx="9591204" cy="1840922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70D226EA-F4A2-4A49-A4DC-FEA1C12D6247}"/>
              </a:ext>
            </a:extLst>
          </p:cNvPr>
          <p:cNvSpPr/>
          <p:nvPr/>
        </p:nvSpPr>
        <p:spPr>
          <a:xfrm>
            <a:off x="4381131" y="1409440"/>
            <a:ext cx="2239505" cy="612648"/>
          </a:xfrm>
          <a:prstGeom prst="wedgeRoundRectCallout">
            <a:avLst>
              <a:gd name="adj1" fmla="val -60279"/>
              <a:gd name="adj2" fmla="val 346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2-look-ahead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8CE4AD-857F-4DDC-A45D-292C4E9B0E78}"/>
              </a:ext>
            </a:extLst>
          </p:cNvPr>
          <p:cNvSpPr txBox="1"/>
          <p:nvPr/>
        </p:nvSpPr>
        <p:spPr>
          <a:xfrm>
            <a:off x="1487837" y="6077247"/>
            <a:ext cx="691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）中，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</a:t>
            </a:r>
          </a:p>
        </p:txBody>
      </p:sp>
    </p:spTree>
    <p:extLst>
      <p:ext uri="{BB962C8B-B14F-4D97-AF65-F5344CB8AC3E}">
        <p14:creationId xmlns:p14="http://schemas.microsoft.com/office/powerpoint/2010/main" val="1289529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38E92-4438-4B45-AE47-D2C979BB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规则（</a:t>
            </a:r>
            <a:r>
              <a:rPr lang="en-US" altLang="zh-CN" dirty="0"/>
              <a:t>7</a:t>
            </a:r>
            <a:r>
              <a:rPr lang="zh-CN" altLang="en-US" dirty="0"/>
              <a:t>）解读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0DC141-F66D-4411-BA05-87ED51E00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9390" y="1387475"/>
            <a:ext cx="7052856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D6BD95-84DE-44CA-A9BB-8B647F87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152B34-1CB1-4947-BCF7-43AFF1C5595D}"/>
              </a:ext>
            </a:extLst>
          </p:cNvPr>
          <p:cNvSpPr/>
          <p:nvPr/>
        </p:nvSpPr>
        <p:spPr>
          <a:xfrm>
            <a:off x="917329" y="6445528"/>
            <a:ext cx="8536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https://www.ngui.cc/el/178619.html?action=onClick</a:t>
            </a:r>
          </a:p>
        </p:txBody>
      </p:sp>
    </p:spTree>
    <p:extLst>
      <p:ext uri="{BB962C8B-B14F-4D97-AF65-F5344CB8AC3E}">
        <p14:creationId xmlns:p14="http://schemas.microsoft.com/office/powerpoint/2010/main" val="1458056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算法分析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</a:t>
            </a:r>
            <a:r>
              <a:rPr lang="zh-CN" altLang="en-US" sz="2400" dirty="0"/>
              <a:t>传统的</a:t>
            </a:r>
            <a:r>
              <a:rPr lang="en-US" altLang="zh-CN" sz="2400" dirty="0"/>
              <a:t>VF2</a:t>
            </a:r>
            <a:r>
              <a:rPr lang="zh-CN" altLang="en-US" sz="2400" dirty="0"/>
              <a:t>等子图匹配算法将子图匹配看做一个</a:t>
            </a:r>
            <a:r>
              <a:rPr lang="zh-CN" altLang="en-US" sz="2400" dirty="0">
                <a:solidFill>
                  <a:srgbClr val="FF0000"/>
                </a:solidFill>
              </a:rPr>
              <a:t>累进的</a:t>
            </a:r>
            <a:r>
              <a:rPr lang="zh-CN" altLang="en-US" sz="2400" dirty="0"/>
              <a:t>部分子图匹配问题。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从仅包含一个结点的子图开始，逐个节点扩大匹配子图的范围，直到完成整个查询图的匹配或者回溯到上一个状态。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每个匹配的子图是一个</a:t>
            </a:r>
            <a:r>
              <a:rPr lang="zh-CN" altLang="en-US" sz="2400" dirty="0">
                <a:solidFill>
                  <a:srgbClr val="FF0000"/>
                </a:solidFill>
              </a:rPr>
              <a:t>状态</a:t>
            </a:r>
            <a:r>
              <a:rPr lang="zh-CN" altLang="en-US" sz="2400" dirty="0"/>
              <a:t>，所有的匹配子图的状态构成一个</a:t>
            </a:r>
            <a:r>
              <a:rPr lang="zh-CN" altLang="en-US" sz="2400" dirty="0">
                <a:solidFill>
                  <a:srgbClr val="FF0000"/>
                </a:solidFill>
              </a:rPr>
              <a:t>状态树</a:t>
            </a:r>
            <a:r>
              <a:rPr lang="zh-CN" altLang="en-US" sz="2400" dirty="0"/>
              <a:t>结构。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1F0A81-8C06-47E7-982C-608D655691A8}"/>
              </a:ext>
            </a:extLst>
          </p:cNvPr>
          <p:cNvSpPr txBox="1"/>
          <p:nvPr/>
        </p:nvSpPr>
        <p:spPr>
          <a:xfrm>
            <a:off x="1480088" y="4525505"/>
            <a:ext cx="691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（被检索图）中，</a:t>
            </a:r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</a:t>
            </a:r>
          </a:p>
        </p:txBody>
      </p:sp>
    </p:spTree>
    <p:extLst>
      <p:ext uri="{BB962C8B-B14F-4D97-AF65-F5344CB8AC3E}">
        <p14:creationId xmlns:p14="http://schemas.microsoft.com/office/powerpoint/2010/main" val="868626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97093"/>
            <a:ext cx="10515600" cy="920336"/>
          </a:xfrm>
        </p:spPr>
        <p:txBody>
          <a:bodyPr/>
          <a:lstStyle/>
          <a:p>
            <a:r>
              <a:rPr lang="en-US" altLang="zh-CN" b="1" dirty="0"/>
              <a:t>5.1 </a:t>
            </a:r>
            <a:r>
              <a:rPr lang="zh-CN" altLang="en-US" b="1" dirty="0"/>
              <a:t>图数据结构及其形式化定义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23242"/>
            <a:ext cx="10515600" cy="4512493"/>
          </a:xfrm>
        </p:spPr>
        <p:txBody>
          <a:bodyPr>
            <a:normAutofit/>
          </a:bodyPr>
          <a:lstStyle/>
          <a:p>
            <a:pPr lvl="0"/>
            <a:r>
              <a:rPr lang="en-US" altLang="zh-CN" b="1" dirty="0"/>
              <a:t>5.1.1 </a:t>
            </a:r>
            <a:r>
              <a:rPr lang="zh-CN" altLang="en-US" b="1" dirty="0"/>
              <a:t>简单图</a:t>
            </a:r>
            <a:endParaRPr lang="en-US" altLang="zh-CN" b="1" dirty="0"/>
          </a:p>
          <a:p>
            <a:pPr lvl="0"/>
            <a:r>
              <a:rPr lang="en-US" altLang="zh-CN" sz="2400" kern="100" dirty="0">
                <a:solidFill>
                  <a:prstClr val="black"/>
                </a:solidFill>
                <a:cs typeface="Times New Roman" charset="0"/>
              </a:rPr>
              <a:t>      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可表示为一个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二元组（</a:t>
            </a:r>
            <a:r>
              <a:rPr lang="en-US" altLang="zh-CN" sz="2400" b="1" kern="100" dirty="0">
                <a:solidFill>
                  <a:srgbClr val="FF0000"/>
                </a:solidFill>
              </a:rPr>
              <a:t>V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，</a:t>
            </a:r>
            <a:r>
              <a:rPr lang="en-US" altLang="zh-CN" sz="2400" b="1" kern="100" dirty="0">
                <a:solidFill>
                  <a:srgbClr val="FF0000"/>
                </a:solidFill>
              </a:rPr>
              <a:t>E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）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，其中</a:t>
            </a:r>
            <a:r>
              <a:rPr lang="en-US" altLang="zh-CN" sz="2400" kern="100" dirty="0">
                <a:solidFill>
                  <a:prstClr val="black"/>
                </a:solidFill>
              </a:rPr>
              <a:t>V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是图中顶点的集合，</a:t>
            </a:r>
            <a:r>
              <a:rPr lang="en-US" altLang="zh-CN" sz="2400" kern="100" dirty="0">
                <a:solidFill>
                  <a:prstClr val="black"/>
                </a:solidFill>
              </a:rPr>
              <a:t>E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是图中边的集合，</a:t>
            </a:r>
            <a:r>
              <a:rPr lang="en-US" altLang="zh-CN" sz="2400" kern="100" dirty="0">
                <a:solidFill>
                  <a:prstClr val="black"/>
                </a:solidFill>
              </a:rPr>
              <a:t>E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中的每一条边可表示为</a:t>
            </a:r>
            <a:r>
              <a:rPr lang="en-US" altLang="zh-CN" sz="2400" kern="100" dirty="0">
                <a:solidFill>
                  <a:prstClr val="black"/>
                </a:solidFill>
              </a:rPr>
              <a:t>&lt;v</a:t>
            </a:r>
            <a:r>
              <a:rPr lang="en-US" altLang="zh-CN" sz="2400" kern="100" baseline="-25000" dirty="0">
                <a:solidFill>
                  <a:prstClr val="black"/>
                </a:solidFill>
              </a:rPr>
              <a:t>1</a:t>
            </a:r>
            <a:r>
              <a:rPr lang="en-US" altLang="zh-CN" sz="2400" kern="100" dirty="0">
                <a:solidFill>
                  <a:prstClr val="black"/>
                </a:solidFill>
              </a:rPr>
              <a:t>,v</a:t>
            </a:r>
            <a:r>
              <a:rPr lang="en-US" altLang="zh-CN" sz="2400" kern="100" baseline="-25000" dirty="0">
                <a:solidFill>
                  <a:prstClr val="black"/>
                </a:solidFill>
              </a:rPr>
              <a:t>2</a:t>
            </a:r>
            <a:r>
              <a:rPr lang="en-US" altLang="zh-CN" sz="2400" kern="100" dirty="0">
                <a:solidFill>
                  <a:prstClr val="black"/>
                </a:solidFill>
              </a:rPr>
              <a:t>&gt;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，其关联</a:t>
            </a:r>
            <a:r>
              <a:rPr lang="zh-CN" altLang="zh-CN" sz="2400" kern="100" dirty="0">
                <a:solidFill>
                  <a:prstClr val="black"/>
                </a:solidFill>
                <a:cs typeface="Calibri" charset="0"/>
              </a:rPr>
              <a:t>图中的顶点</a:t>
            </a:r>
            <a:r>
              <a:rPr lang="en-US" altLang="zh-CN" sz="2400" kern="100" dirty="0">
                <a:solidFill>
                  <a:prstClr val="black"/>
                </a:solidFill>
                <a:cs typeface="Calibri" charset="0"/>
              </a:rPr>
              <a:t>v</a:t>
            </a:r>
            <a:r>
              <a:rPr lang="en-US" altLang="zh-CN" sz="2400" kern="100" baseline="-25000" dirty="0">
                <a:solidFill>
                  <a:prstClr val="black"/>
                </a:solidFill>
                <a:cs typeface="Calibri" charset="0"/>
              </a:rPr>
              <a:t>1</a:t>
            </a:r>
            <a:r>
              <a:rPr lang="zh-CN" altLang="zh-CN" sz="2400" kern="100" dirty="0">
                <a:solidFill>
                  <a:prstClr val="black"/>
                </a:solidFill>
                <a:cs typeface="Calibri" charset="0"/>
              </a:rPr>
              <a:t>和顶点</a:t>
            </a:r>
            <a:r>
              <a:rPr lang="en-US" altLang="zh-CN" sz="2400" kern="100" dirty="0">
                <a:solidFill>
                  <a:prstClr val="black"/>
                </a:solidFill>
                <a:cs typeface="Calibri" charset="0"/>
              </a:rPr>
              <a:t>v</a:t>
            </a:r>
            <a:r>
              <a:rPr lang="en-US" altLang="zh-CN" sz="2400" kern="100" baseline="-25000" dirty="0">
                <a:solidFill>
                  <a:prstClr val="black"/>
                </a:solidFill>
                <a:cs typeface="Calibri" charset="0"/>
              </a:rPr>
              <a:t>2</a:t>
            </a:r>
            <a:r>
              <a:rPr lang="zh-CN" altLang="zh-CN" sz="2400" kern="100" dirty="0">
                <a:solidFill>
                  <a:prstClr val="black"/>
                </a:solidFill>
                <a:cs typeface="Calibri" charset="0"/>
              </a:rPr>
              <a:t>。</a:t>
            </a:r>
            <a:r>
              <a:rPr lang="zh-CN" altLang="zh-CN" sz="2400" dirty="0">
                <a:solidFill>
                  <a:prstClr val="black"/>
                </a:solidFill>
              </a:rPr>
              <a:t> 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0"/>
            <a:r>
              <a:rPr lang="zh-CN" altLang="en-US" sz="2400" dirty="0">
                <a:solidFill>
                  <a:srgbClr val="FF0000"/>
                </a:solidFill>
              </a:rPr>
              <a:t>   有向图、无向图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0"/>
            <a:r>
              <a:rPr lang="en-US" altLang="zh-CN" sz="2400" dirty="0">
                <a:solidFill>
                  <a:prstClr val="black"/>
                </a:solidFill>
              </a:rPr>
              <a:t>    </a:t>
            </a:r>
          </a:p>
          <a:p>
            <a:pPr lvl="0"/>
            <a:endParaRPr lang="en-US" altLang="zh-CN" sz="2400" dirty="0">
              <a:solidFill>
                <a:prstClr val="black"/>
              </a:solidFill>
            </a:endParaRPr>
          </a:p>
          <a:p>
            <a:pPr lvl="0"/>
            <a:endParaRPr lang="en-US" altLang="zh-CN" sz="2400" dirty="0">
              <a:solidFill>
                <a:prstClr val="black"/>
              </a:solidFill>
            </a:endParaRPr>
          </a:p>
          <a:p>
            <a:pPr lvl="0"/>
            <a:r>
              <a:rPr lang="zh-CN" altLang="en-US" sz="2400" dirty="0">
                <a:solidFill>
                  <a:prstClr val="black"/>
                </a:solidFill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</a:rPr>
              <a:t>多重图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435" y="2421111"/>
            <a:ext cx="3656816" cy="19990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37503" y="4622247"/>
            <a:ext cx="1004835" cy="472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周星驰</a:t>
            </a:r>
          </a:p>
        </p:txBody>
      </p:sp>
      <p:sp>
        <p:nvSpPr>
          <p:cNvPr id="7" name="矩形 6"/>
          <p:cNvSpPr/>
          <p:nvPr/>
        </p:nvSpPr>
        <p:spPr>
          <a:xfrm>
            <a:off x="6078416" y="4622247"/>
            <a:ext cx="1216687" cy="472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喜剧之王</a:t>
            </a:r>
          </a:p>
        </p:txBody>
      </p:sp>
      <p:sp>
        <p:nvSpPr>
          <p:cNvPr id="16" name="任意多边形 15"/>
          <p:cNvSpPr/>
          <p:nvPr/>
        </p:nvSpPr>
        <p:spPr>
          <a:xfrm>
            <a:off x="4632290" y="4973939"/>
            <a:ext cx="1436914" cy="361796"/>
          </a:xfrm>
          <a:custGeom>
            <a:avLst/>
            <a:gdLst>
              <a:gd name="connsiteX0" fmla="*/ 0 w 1436914"/>
              <a:gd name="connsiteY0" fmla="*/ 0 h 361796"/>
              <a:gd name="connsiteX1" fmla="*/ 693336 w 1436914"/>
              <a:gd name="connsiteY1" fmla="*/ 361741 h 361796"/>
              <a:gd name="connsiteX2" fmla="*/ 1436914 w 1436914"/>
              <a:gd name="connsiteY2" fmla="*/ 30145 h 361796"/>
              <a:gd name="connsiteX3" fmla="*/ 1436914 w 1436914"/>
              <a:gd name="connsiteY3" fmla="*/ 30145 h 36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914" h="361796">
                <a:moveTo>
                  <a:pt x="0" y="0"/>
                </a:moveTo>
                <a:cubicBezTo>
                  <a:pt x="226925" y="178358"/>
                  <a:pt x="453850" y="356717"/>
                  <a:pt x="693336" y="361741"/>
                </a:cubicBezTo>
                <a:cubicBezTo>
                  <a:pt x="932822" y="366765"/>
                  <a:pt x="1436914" y="30145"/>
                  <a:pt x="1436914" y="30145"/>
                </a:cubicBezTo>
                <a:lnTo>
                  <a:pt x="1436914" y="3014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652387" y="4421063"/>
            <a:ext cx="1436914" cy="331813"/>
          </a:xfrm>
          <a:custGeom>
            <a:avLst/>
            <a:gdLst>
              <a:gd name="connsiteX0" fmla="*/ 0 w 1436914"/>
              <a:gd name="connsiteY0" fmla="*/ 291619 h 331813"/>
              <a:gd name="connsiteX1" fmla="*/ 683288 w 1436914"/>
              <a:gd name="connsiteY1" fmla="*/ 217 h 331813"/>
              <a:gd name="connsiteX2" fmla="*/ 1436914 w 1436914"/>
              <a:gd name="connsiteY2" fmla="*/ 331813 h 331813"/>
              <a:gd name="connsiteX3" fmla="*/ 1436914 w 1436914"/>
              <a:gd name="connsiteY3" fmla="*/ 331813 h 33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914" h="331813">
                <a:moveTo>
                  <a:pt x="0" y="291619"/>
                </a:moveTo>
                <a:cubicBezTo>
                  <a:pt x="221901" y="142568"/>
                  <a:pt x="443802" y="-6482"/>
                  <a:pt x="683288" y="217"/>
                </a:cubicBezTo>
                <a:cubicBezTo>
                  <a:pt x="922774" y="6916"/>
                  <a:pt x="1436914" y="331813"/>
                  <a:pt x="1436914" y="331813"/>
                </a:cubicBezTo>
                <a:lnTo>
                  <a:pt x="1436914" y="331813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66735" y="538178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无法区分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顶点类别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、亦无法区分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关系类别</a:t>
            </a:r>
          </a:p>
        </p:txBody>
      </p:sp>
    </p:spTree>
    <p:extLst>
      <p:ext uri="{BB962C8B-B14F-4D97-AF65-F5344CB8AC3E}">
        <p14:creationId xmlns:p14="http://schemas.microsoft.com/office/powerpoint/2010/main" val="414801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算法分析</a:t>
            </a:r>
            <a:endParaRPr lang="en-US" altLang="zh-CN" sz="2400" b="1" dirty="0"/>
          </a:p>
          <a:p>
            <a:r>
              <a:rPr lang="zh-CN" altLang="en-US" sz="2400" b="1" dirty="0"/>
              <a:t>存在的问题：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以顶点匹配为中心，</a:t>
            </a:r>
            <a:r>
              <a:rPr lang="zh-CN" altLang="en-US" sz="2400" dirty="0"/>
              <a:t>存在重复的边匹配问题。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算法是</a:t>
            </a:r>
            <a:r>
              <a:rPr lang="zh-CN" altLang="en-US" sz="2400" dirty="0">
                <a:solidFill>
                  <a:srgbClr val="FF0000"/>
                </a:solidFill>
              </a:rPr>
              <a:t>递归调用</a:t>
            </a:r>
            <a:r>
              <a:rPr lang="zh-CN" altLang="en-US" sz="2400" dirty="0"/>
              <a:t>的，递归层次太深会导致堆栈溢出，例如</a:t>
            </a:r>
            <a:r>
              <a:rPr lang="zh-CN" altLang="en-US" sz="2400" dirty="0">
                <a:solidFill>
                  <a:srgbClr val="FF0000"/>
                </a:solidFill>
              </a:rPr>
              <a:t>图规模超过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千节点时</a:t>
            </a:r>
            <a:r>
              <a:rPr lang="zh-CN" altLang="en-US" sz="2400" dirty="0"/>
              <a:t>可能出现堆栈溢出。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状态搜索中的</a:t>
            </a:r>
            <a:r>
              <a:rPr lang="zh-CN" altLang="en-US" sz="2400" dirty="0">
                <a:solidFill>
                  <a:srgbClr val="FF0000"/>
                </a:solidFill>
              </a:rPr>
              <a:t>候选结果占用</a:t>
            </a:r>
            <a:r>
              <a:rPr lang="zh-CN" altLang="en-US" sz="2400" dirty="0"/>
              <a:t>过多的静态数据或动态数据的堆内存以及临时变量的栈内存。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简单的回溯上一状态时，没有考虑当前搜索路径的无效是因为</a:t>
            </a:r>
            <a:r>
              <a:rPr lang="zh-CN" altLang="en-US" sz="2400" dirty="0">
                <a:solidFill>
                  <a:srgbClr val="FF0000"/>
                </a:solidFill>
              </a:rPr>
              <a:t>早期状态节点无法满足匹配条件</a:t>
            </a:r>
            <a:r>
              <a:rPr lang="zh-CN" altLang="en-US" sz="2400" dirty="0"/>
              <a:t>的情况，导致</a:t>
            </a:r>
            <a:r>
              <a:rPr lang="zh-CN" altLang="en-US" sz="2400" dirty="0">
                <a:solidFill>
                  <a:srgbClr val="FF0000"/>
                </a:solidFill>
              </a:rPr>
              <a:t>大量无效状态访问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大数据、分布式存储环境下，如何分布式计算？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146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113385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建立超大规模索引</a:t>
            </a:r>
            <a:r>
              <a:rPr lang="en-US" altLang="zh-CN" sz="2400" b="1" dirty="0"/>
              <a:t>(Lattice</a:t>
            </a:r>
            <a:r>
              <a:rPr lang="zh-CN" altLang="en-US" sz="2400" b="1" dirty="0"/>
              <a:t>索引</a:t>
            </a:r>
            <a:r>
              <a:rPr lang="en-US" altLang="zh-CN" sz="2400" b="1" dirty="0"/>
              <a:t>)</a:t>
            </a:r>
          </a:p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7568"/>
            <a:ext cx="7347155" cy="47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89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6642"/>
            <a:ext cx="4313294" cy="25529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113385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建立超大规模索引</a:t>
            </a:r>
            <a:r>
              <a:rPr lang="en-US" altLang="zh-CN" sz="2400" b="1" dirty="0"/>
              <a:t>(Lattice</a:t>
            </a:r>
            <a:r>
              <a:rPr lang="zh-CN" altLang="en-US" sz="2400" b="1" dirty="0"/>
              <a:t>索引</a:t>
            </a:r>
            <a:r>
              <a:rPr lang="en-US" altLang="zh-CN" sz="2400" b="1" dirty="0"/>
              <a:t>)</a:t>
            </a:r>
          </a:p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8" y="4156267"/>
            <a:ext cx="10368277" cy="2565208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7010400" y="2060448"/>
            <a:ext cx="3340608" cy="755904"/>
          </a:xfrm>
          <a:prstGeom prst="wedgeRoundRectCallout">
            <a:avLst>
              <a:gd name="adj1" fmla="val -49665"/>
              <a:gd name="adj2" fmla="val 11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核心部分内嵌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VF2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79342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查询图分解</a:t>
            </a:r>
            <a:r>
              <a:rPr lang="en-US" altLang="zh-CN" sz="2400" b="1" dirty="0"/>
              <a:t>-join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以边匹配为中心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22733"/>
            <a:ext cx="7410213" cy="41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87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查询图分解</a:t>
            </a:r>
            <a:r>
              <a:rPr lang="en-US" altLang="zh-CN" sz="2400" b="1" dirty="0"/>
              <a:t>-join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11759"/>
            <a:ext cx="8061379" cy="3586833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5921114" y="743710"/>
            <a:ext cx="3582649" cy="857760"/>
          </a:xfrm>
          <a:prstGeom prst="wedgeRoundRectCallout">
            <a:avLst>
              <a:gd name="adj1" fmla="val -44682"/>
              <a:gd name="adj2" fmla="val 1201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r</a:t>
            </a:r>
            <a:r>
              <a:rPr lang="zh-CN" altLang="en-US" sz="2400" dirty="0"/>
              <a:t>是根节点，</a:t>
            </a:r>
            <a:r>
              <a:rPr lang="en-US" altLang="zh-CN" sz="2400" dirty="0"/>
              <a:t>L</a:t>
            </a:r>
            <a:r>
              <a:rPr lang="zh-CN" altLang="en-US" sz="2400" dirty="0"/>
              <a:t>是查询图要求的子节点标签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1051185" y="5569168"/>
            <a:ext cx="7346431" cy="1176847"/>
          </a:xfrm>
          <a:prstGeom prst="wedgeRoundRectCallout">
            <a:avLst>
              <a:gd name="adj1" fmla="val -54476"/>
              <a:gd name="adj2" fmla="val -454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查询出所有的</a:t>
            </a:r>
            <a:r>
              <a:rPr lang="en-US" altLang="zh-CN" sz="2400" dirty="0"/>
              <a:t>Stwig</a:t>
            </a:r>
            <a:r>
              <a:rPr lang="zh-CN" altLang="en-US" sz="2400" dirty="0"/>
              <a:t>匹配结果后，按照</a:t>
            </a:r>
            <a:r>
              <a:rPr lang="en-US" altLang="zh-CN" sz="2400" dirty="0"/>
              <a:t>Stwig</a:t>
            </a:r>
            <a:r>
              <a:rPr lang="zh-CN" altLang="en-US" sz="2400" dirty="0"/>
              <a:t>的排列顺序执行结果之间的</a:t>
            </a:r>
            <a:r>
              <a:rPr lang="en-US" altLang="zh-CN" sz="2400" dirty="0"/>
              <a:t>join</a:t>
            </a:r>
            <a:r>
              <a:rPr lang="zh-CN" altLang="en-US" sz="2400" dirty="0"/>
              <a:t>操作，从而得到完整的结果子图。</a:t>
            </a:r>
          </a:p>
        </p:txBody>
      </p:sp>
    </p:spTree>
    <p:extLst>
      <p:ext uri="{BB962C8B-B14F-4D97-AF65-F5344CB8AC3E}">
        <p14:creationId xmlns:p14="http://schemas.microsoft.com/office/powerpoint/2010/main" val="2768712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36" y="3984389"/>
            <a:ext cx="8061861" cy="1002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" y="5423313"/>
            <a:ext cx="2246260" cy="11231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44" y="1773542"/>
            <a:ext cx="5869258" cy="1506074"/>
          </a:xfrm>
          <a:prstGeom prst="rect">
            <a:avLst/>
          </a:prstGeom>
        </p:spPr>
      </p:pic>
      <p:sp>
        <p:nvSpPr>
          <p:cNvPr id="11" name="流程图: 可选过程 10"/>
          <p:cNvSpPr/>
          <p:nvPr/>
        </p:nvSpPr>
        <p:spPr>
          <a:xfrm>
            <a:off x="1051576" y="1260999"/>
            <a:ext cx="8976844" cy="7177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节点</a:t>
            </a:r>
            <a:r>
              <a:rPr lang="en-US" altLang="zh-CN" sz="2400" dirty="0"/>
              <a:t>k</a:t>
            </a:r>
            <a:r>
              <a:rPr lang="zh-CN" altLang="en-US" sz="2400" dirty="0"/>
              <a:t>执行针对子查询</a:t>
            </a:r>
            <a:r>
              <a:rPr lang="en-US" altLang="zh-CN" sz="2400" dirty="0"/>
              <a:t>qi</a:t>
            </a:r>
            <a:r>
              <a:rPr lang="zh-CN" altLang="en-US" sz="2400" dirty="0"/>
              <a:t>的结果汇总，包括来自其他节点的结果</a:t>
            </a:r>
          </a:p>
        </p:txBody>
      </p:sp>
      <p:sp>
        <p:nvSpPr>
          <p:cNvPr id="12" name="流程图: 可选过程 11"/>
          <p:cNvSpPr/>
          <p:nvPr/>
        </p:nvSpPr>
        <p:spPr>
          <a:xfrm>
            <a:off x="1101544" y="3286225"/>
            <a:ext cx="8976844" cy="7177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节点</a:t>
            </a:r>
            <a:r>
              <a:rPr lang="en-US" altLang="zh-CN" sz="2400" dirty="0"/>
              <a:t>k</a:t>
            </a:r>
            <a:r>
              <a:rPr lang="zh-CN" altLang="en-US" sz="2400" dirty="0"/>
              <a:t>按照</a:t>
            </a:r>
            <a:r>
              <a:rPr lang="en-US" altLang="zh-CN" sz="2400" dirty="0"/>
              <a:t>Stwig</a:t>
            </a:r>
            <a:r>
              <a:rPr lang="zh-CN" altLang="en-US" sz="2400" dirty="0"/>
              <a:t>的排列顺序执行结果之间的</a:t>
            </a:r>
            <a:r>
              <a:rPr lang="en-US" altLang="zh-CN" sz="2400" dirty="0"/>
              <a:t>join</a:t>
            </a:r>
            <a:r>
              <a:rPr lang="zh-CN" altLang="en-US" sz="2400" dirty="0"/>
              <a:t>操作，得到本地完整子图集合</a:t>
            </a:r>
          </a:p>
        </p:txBody>
      </p:sp>
      <p:sp>
        <p:nvSpPr>
          <p:cNvPr id="13" name="流程图: 可选过程 12"/>
          <p:cNvSpPr/>
          <p:nvPr/>
        </p:nvSpPr>
        <p:spPr>
          <a:xfrm>
            <a:off x="1051576" y="4907245"/>
            <a:ext cx="8976844" cy="7177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最终结构由所有节点汇总形成</a:t>
            </a:r>
          </a:p>
        </p:txBody>
      </p:sp>
    </p:spTree>
    <p:extLst>
      <p:ext uri="{BB962C8B-B14F-4D97-AF65-F5344CB8AC3E}">
        <p14:creationId xmlns:p14="http://schemas.microsoft.com/office/powerpoint/2010/main" val="2677774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1231394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查询图分解</a:t>
            </a:r>
            <a:r>
              <a:rPr lang="en-US" altLang="zh-CN" sz="2400" b="1" dirty="0"/>
              <a:t>-join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13" y="1810392"/>
            <a:ext cx="6504249" cy="4651368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5573194" y="1597153"/>
            <a:ext cx="4967274" cy="755904"/>
          </a:xfrm>
          <a:prstGeom prst="wedgeRoundRectCallout">
            <a:avLst>
              <a:gd name="adj1" fmla="val -49665"/>
              <a:gd name="adj2" fmla="val 11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支持图分割、图分布式存储和计算</a:t>
            </a:r>
          </a:p>
        </p:txBody>
      </p:sp>
    </p:spTree>
    <p:extLst>
      <p:ext uri="{BB962C8B-B14F-4D97-AF65-F5344CB8AC3E}">
        <p14:creationId xmlns:p14="http://schemas.microsoft.com/office/powerpoint/2010/main" val="1601210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49402"/>
            <a:ext cx="10515600" cy="920336"/>
          </a:xfrm>
        </p:spPr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图导航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22165"/>
            <a:ext cx="10515600" cy="5346987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       图导航涉及图的拓扑结构，以图中的路径为导航的基本对象。典型操作如基于路网的路径规划：给定路网中的两个顶点，找出路网中最短或时间花费最少的路径，查询中还可以包括条件约束。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/>
              <a:t>路径：</a:t>
            </a:r>
            <a:r>
              <a:rPr lang="zh-CN" altLang="en-US" sz="2400" dirty="0"/>
              <a:t>是图</a:t>
            </a:r>
            <a:r>
              <a:rPr lang="en-US" altLang="zh-CN" sz="2400" dirty="0"/>
              <a:t>G</a:t>
            </a:r>
            <a:r>
              <a:rPr lang="zh-CN" altLang="en-US" sz="2400" dirty="0"/>
              <a:t>中的一个序列</a:t>
            </a:r>
            <a:r>
              <a:rPr lang="zh-CN" altLang="en-US" sz="2400" dirty="0">
                <a:sym typeface="Symbol" panose="05050102010706020507" pitchFamily="18" charset="2"/>
              </a:rPr>
              <a:t></a:t>
            </a:r>
            <a:r>
              <a:rPr lang="zh-CN" altLang="en-US" sz="2400" dirty="0"/>
              <a:t>，可表示为</a:t>
            </a:r>
            <a:r>
              <a:rPr lang="zh-CN" altLang="en-US" sz="2400" dirty="0">
                <a:sym typeface="Symbol" panose="05050102010706020507" pitchFamily="18" charset="2"/>
              </a:rPr>
              <a:t> 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dirty="0"/>
              <a:t>&lt;e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,e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…,e</a:t>
            </a:r>
            <a:r>
              <a:rPr lang="en-US" altLang="zh-CN" sz="2400" baseline="-25000" dirty="0"/>
              <a:t>k</a:t>
            </a:r>
            <a:r>
              <a:rPr lang="en-US" altLang="zh-CN" sz="2400" dirty="0"/>
              <a:t>&gt;</a:t>
            </a:r>
            <a:r>
              <a:rPr lang="zh-CN" altLang="en-US" sz="2400" dirty="0"/>
              <a:t>，其中</a:t>
            </a:r>
            <a:r>
              <a:rPr lang="en-US" altLang="zh-CN" sz="2400" dirty="0"/>
              <a:t>k</a:t>
            </a:r>
            <a:r>
              <a:rPr lang="zh-CN" altLang="en-US" sz="2400" dirty="0"/>
              <a:t>为路径长度，</a:t>
            </a:r>
            <a:r>
              <a:rPr lang="zh-CN" altLang="en-US" sz="2400" dirty="0">
                <a:sym typeface="Symbol" panose="05050102010706020507" pitchFamily="18" charset="2"/>
              </a:rPr>
              <a:t> 对于中的任意相邻两条边，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en-US" altLang="zh-CN" sz="2400" baseline="-25000" dirty="0">
                <a:sym typeface="Symbol" panose="05050102010706020507" pitchFamily="18" charset="2"/>
              </a:rPr>
              <a:t>i-1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en-US" altLang="zh-CN" sz="2400" baseline="-25000" dirty="0"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ym typeface="Symbol" panose="05050102010706020507" pitchFamily="18" charset="2"/>
              </a:rPr>
              <a:t> e</a:t>
            </a:r>
            <a:r>
              <a:rPr lang="en-US" altLang="zh-CN" sz="2400" baseline="-25000" dirty="0">
                <a:sym typeface="Symbol" panose="05050102010706020507" pitchFamily="18" charset="2"/>
              </a:rPr>
              <a:t>i-1</a:t>
            </a:r>
            <a:r>
              <a:rPr lang="zh-CN" altLang="en-US" sz="2400" dirty="0">
                <a:sym typeface="Symbol" panose="05050102010706020507" pitchFamily="18" charset="2"/>
              </a:rPr>
              <a:t>的终点是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en-US" altLang="zh-CN" sz="2400" baseline="-25000" dirty="0"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sym typeface="Symbol" panose="05050102010706020507" pitchFamily="18" charset="2"/>
              </a:rPr>
              <a:t>的起点。</a:t>
            </a:r>
            <a:r>
              <a:rPr lang="en-US" altLang="zh-CN" sz="2400" dirty="0">
                <a:sym typeface="Symbol" panose="05050102010706020507" pitchFamily="18" charset="2"/>
              </a:rPr>
              <a:t> e</a:t>
            </a:r>
            <a:r>
              <a:rPr lang="en-US" altLang="zh-CN" sz="2400" baseline="-25000" dirty="0">
                <a:sym typeface="Symbol" panose="05050102010706020507" pitchFamily="18" charset="2"/>
              </a:rPr>
              <a:t>1</a:t>
            </a:r>
            <a:r>
              <a:rPr lang="zh-CN" altLang="en-US" sz="2400" dirty="0">
                <a:sym typeface="Symbol" panose="05050102010706020507" pitchFamily="18" charset="2"/>
              </a:rPr>
              <a:t>的起点是路径的起点，</a:t>
            </a:r>
            <a:r>
              <a:rPr lang="en-US" altLang="zh-CN" sz="2400" dirty="0">
                <a:sym typeface="Symbol" panose="05050102010706020507" pitchFamily="18" charset="2"/>
              </a:rPr>
              <a:t> e</a:t>
            </a:r>
            <a:r>
              <a:rPr lang="en-US" altLang="zh-CN" sz="2400" baseline="-25000" dirty="0">
                <a:sym typeface="Symbol" panose="05050102010706020507" pitchFamily="18" charset="2"/>
              </a:rPr>
              <a:t>K</a:t>
            </a:r>
            <a:r>
              <a:rPr lang="zh-CN" altLang="en-US" sz="2400" dirty="0">
                <a:sym typeface="Symbol" panose="05050102010706020507" pitchFamily="18" charset="2"/>
              </a:rPr>
              <a:t>的终点是路径的终点。</a:t>
            </a:r>
            <a:r>
              <a:rPr lang="en-US" altLang="zh-CN" sz="2400" dirty="0">
                <a:sym typeface="Symbol" panose="05050102010706020507" pitchFamily="18" charset="2"/>
              </a:rPr>
              <a:t>L(</a:t>
            </a:r>
            <a:r>
              <a:rPr lang="zh-CN" altLang="en-US" sz="2400" dirty="0">
                <a:sym typeface="Symbol" panose="05050102010706020507" pitchFamily="18" charset="2"/>
              </a:rPr>
              <a:t></a:t>
            </a:r>
            <a:r>
              <a:rPr lang="en-US" altLang="zh-CN" sz="2400" dirty="0">
                <a:sym typeface="Symbol" panose="05050102010706020507" pitchFamily="18" charset="2"/>
              </a:rPr>
              <a:t>)=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…l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zh-CN" altLang="en-US" sz="2400" dirty="0">
                <a:sym typeface="Symbol" panose="05050102010706020507" pitchFamily="18" charset="2"/>
              </a:rPr>
              <a:t>表示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路径的标签序列</a:t>
            </a:r>
            <a:r>
              <a:rPr lang="zh-CN" altLang="en-US" sz="2400" dirty="0">
                <a:sym typeface="Symbol" panose="05050102010706020507" pitchFamily="18" charset="2"/>
              </a:rPr>
              <a:t>。</a:t>
            </a:r>
            <a:endParaRPr lang="en-US" altLang="zh-CN" sz="2400" dirty="0">
              <a:sym typeface="Symbol" panose="05050102010706020507" pitchFamily="18" charset="2"/>
            </a:endParaRPr>
          </a:p>
          <a:p>
            <a:endParaRPr lang="en-US" altLang="zh-CN" sz="2400" b="1" dirty="0"/>
          </a:p>
          <a:p>
            <a:r>
              <a:rPr lang="zh-CN" altLang="en-US" sz="2400" b="1" dirty="0"/>
              <a:t>路径查询：</a:t>
            </a:r>
            <a:r>
              <a:rPr lang="zh-CN" altLang="en-US" sz="2400" dirty="0"/>
              <a:t>路径查询是图导航的基本查询操作，</a:t>
            </a:r>
            <a:r>
              <a:rPr lang="zh-CN" altLang="zh-CN" sz="2400" dirty="0"/>
              <a:t>它允许我们使用任意长度的路径在图数据中进行导航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020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49402"/>
            <a:ext cx="10515600" cy="920336"/>
          </a:xfrm>
        </p:spPr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图导航（续）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路径查询可表示为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r>
                  <a:rPr lang="zh-CN" altLang="en-US" sz="2400" dirty="0"/>
                  <a:t>，其中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为路径的起点和终点条件，可以是变量，指定带条件的顶点，  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为定义在路径上的条件表达式。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若</a:t>
                </a:r>
                <a:r>
                  <a:rPr lang="en-US" altLang="zh-CN" sz="2400" dirty="0"/>
                  <a:t>a=</a:t>
                </a:r>
                <a:r>
                  <a:rPr lang="zh-CN" altLang="en-US" sz="2400" dirty="0"/>
                  <a:t>*，则表示仅关心顶点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之间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是否存在</a:t>
                </a:r>
                <a:r>
                  <a:rPr lang="zh-CN" altLang="en-US" sz="2400" dirty="0"/>
                  <a:t>路径。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若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为正则表达式，则称为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规则路径</a:t>
                </a:r>
                <a:r>
                  <a:rPr lang="zh-CN" altLang="en-US" sz="2400" dirty="0"/>
                  <a:t>查询（</a:t>
                </a:r>
                <a:r>
                  <a:rPr lang="en-US" altLang="zh-CN" sz="2400" dirty="0"/>
                  <a:t>Regular Path Queries, RPQs</a:t>
                </a:r>
                <a:r>
                  <a:rPr lang="zh-CN" altLang="en-US" sz="2400" dirty="0"/>
                  <a:t>），此时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被称为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限定正则表达式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例：要从社交网络图数据中查询“周星驰所有的间接朋友”</a:t>
                </a:r>
                <a:endParaRPr lang="en-US" altLang="zh-CN" sz="2400" dirty="0"/>
              </a:p>
              <a:p>
                <a:r>
                  <a:rPr lang="zh-CN" altLang="en-US" sz="2400" dirty="0"/>
                  <a:t>可以先定义一个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导航模式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=“</m:t>
                    </m:r>
                    <m:r>
                      <a:rPr lang="en-US" altLang="zh-CN" sz="2400">
                        <a:latin typeface="Cambria Math" charset="0"/>
                      </a:rPr>
                      <m:t>周星驰</m:t>
                    </m:r>
                    <m:r>
                      <a:rPr lang="en-US" altLang="zh-CN" sz="2400">
                        <a:latin typeface="Cambria Math" charset="0"/>
                      </a:rPr>
                      <m:t>”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charset="0"/>
                                  </a:rPr>
                                  <m:t>now</m:t>
                                </m:r>
                                <m:r>
                                  <a:rPr lang="en-US" altLang="zh-CN" sz="24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r>
                  <a:rPr lang="zh-CN" altLang="en-US" sz="2400" dirty="0"/>
                  <a:t>，其中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为变量，代表某一个人，</a:t>
                </a:r>
                <a:r>
                  <a:rPr lang="en-US" altLang="zh-CN" sz="2400" dirty="0"/>
                  <a:t>knows</a:t>
                </a:r>
                <a:r>
                  <a:rPr lang="en-US" altLang="zh-CN" sz="2400" baseline="30000" dirty="0"/>
                  <a:t>+</a:t>
                </a:r>
                <a:r>
                  <a:rPr lang="zh-CN" altLang="en-US" sz="2400" dirty="0"/>
                  <a:t>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限定正则表达式</a:t>
                </a:r>
                <a:r>
                  <a:rPr lang="zh-CN" altLang="en-US" sz="2400" dirty="0"/>
                  <a:t>，要求所匹配的每条路径中，所有边标签均为</a:t>
                </a:r>
                <a:r>
                  <a:rPr lang="en-US" altLang="zh-CN" sz="2400" dirty="0"/>
                  <a:t>knows</a:t>
                </a:r>
                <a:r>
                  <a:rPr lang="zh-CN" altLang="en-US" sz="2400" dirty="0"/>
                  <a:t>，且依次连接能够构成该限定表达式所表述的一个单词。通过该导航模式与社交网络图数据的匹配</a:t>
                </a:r>
                <a:r>
                  <a:rPr lang="en-US" altLang="zh-CN" sz="2400" dirty="0"/>
                  <a:t>P(G)</a:t>
                </a:r>
                <a:r>
                  <a:rPr lang="zh-CN" altLang="en-US" sz="2400" dirty="0"/>
                  <a:t>，可以得到所需的匹配结果集。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  <a:blipFill>
                <a:blip r:embed="rId2"/>
                <a:stretch>
                  <a:fillRect l="-928" r="-3362" b="-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882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49402"/>
            <a:ext cx="10515600" cy="920336"/>
          </a:xfrm>
        </p:spPr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图导航（续）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/>
                  <a:t>限定正则表达式包含传统意义上的正则表达式符号，例如：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·</m:t>
                    </m:r>
                  </m:oMath>
                </a14:m>
                <a:r>
                  <a:rPr lang="zh-CN" altLang="en-US" sz="2400" dirty="0"/>
                  <a:t>”表示连接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“</a:t>
                </a:r>
                <a:r>
                  <a:rPr lang="en-US" altLang="zh-CN" sz="2400" dirty="0"/>
                  <a:t>|</a:t>
                </a:r>
                <a:r>
                  <a:rPr lang="zh-CN" altLang="en-US" sz="2400" dirty="0"/>
                  <a:t>”表示并集</a:t>
                </a:r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限定正则表达式的符号还可扩展</a:t>
                </a:r>
                <a:r>
                  <a:rPr lang="zh-CN" altLang="en-US" sz="2400" dirty="0"/>
                  <a:t>，如反向运算符“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ˉ</a:t>
                </a:r>
                <a:r>
                  <a:rPr lang="zh-CN" altLang="en-US" sz="2400" dirty="0"/>
                  <a:t>”。</a:t>
                </a:r>
                <a:endParaRPr lang="en-US" altLang="zh-CN" sz="2400" dirty="0"/>
              </a:p>
              <a:p>
                <a:r>
                  <a:rPr lang="zh-CN" altLang="en-US" sz="2400" dirty="0"/>
                  <a:t>例：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charset="0"/>
                                  </a:rPr>
                                  <m:t>出演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·</m:t>
                                </m:r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出演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ˉ</m:t>
                                </m:r>
                              </m:e>
                              <m:sup/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      查找和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出演过同一部电影的顶点</a:t>
                </a:r>
                <a:r>
                  <a:rPr lang="en-US" altLang="zh-CN" sz="2400" dirty="0"/>
                  <a:t>y</a:t>
                </a:r>
              </a:p>
              <a:p>
                <a:r>
                  <a:rPr lang="zh-CN" altLang="en-US" sz="2400" dirty="0">
                    <a:solidFill>
                      <a:srgbClr val="00B0F0"/>
                    </a:solidFill>
                  </a:rPr>
                  <a:t>注：此例中没有排除</a:t>
                </a:r>
                <a:r>
                  <a:rPr lang="en-US" altLang="zh-CN" sz="2400" dirty="0">
                    <a:solidFill>
                      <a:srgbClr val="00B0F0"/>
                    </a:solidFill>
                  </a:rPr>
                  <a:t>y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等于</a:t>
                </a:r>
                <a:r>
                  <a:rPr lang="en-US" altLang="zh-CN" sz="2400" dirty="0">
                    <a:solidFill>
                      <a:srgbClr val="00B0F0"/>
                    </a:solidFill>
                  </a:rPr>
                  <a:t>x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。</a:t>
                </a:r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P(G)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表示满足路径查询条件的图</a:t>
                </a:r>
                <a:r>
                  <a:rPr lang="en-US" altLang="zh-CN" sz="2400" dirty="0">
                    <a:solidFill>
                      <a:srgbClr val="00B0F0"/>
                    </a:solidFill>
                  </a:rPr>
                  <a:t>G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中的所有路径集合。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  <a:blipFill>
                <a:blip r:embed="rId2"/>
                <a:stretch>
                  <a:fillRect l="-928" t="-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70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5.1 </a:t>
            </a:r>
            <a:r>
              <a:rPr lang="zh-CN" altLang="en-US" b="1" dirty="0"/>
              <a:t>图数据结构及其形式化定义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5.1.2 </a:t>
            </a:r>
            <a:r>
              <a:rPr lang="zh-CN" altLang="en-US" b="1" dirty="0"/>
              <a:t>标签图</a:t>
            </a:r>
            <a:endParaRPr lang="en-US" altLang="zh-CN" b="1" dirty="0"/>
          </a:p>
          <a:p>
            <a:pPr lvl="0"/>
            <a:r>
              <a:rPr lang="en-US" altLang="zh-CN" sz="2400" b="1" dirty="0"/>
              <a:t>5.1.2.1 </a:t>
            </a:r>
            <a:r>
              <a:rPr lang="zh-CN" altLang="en-US" sz="2400" b="1" dirty="0"/>
              <a:t>标签图定义及其语义表达</a:t>
            </a:r>
            <a:endParaRPr lang="en-US" altLang="zh-CN" sz="2400" b="1" dirty="0"/>
          </a:p>
          <a:p>
            <a:r>
              <a:rPr lang="en-US" altLang="zh-CN" sz="2400" kern="100" dirty="0">
                <a:cs typeface="Times New Roman" charset="0"/>
              </a:rPr>
              <a:t>       </a:t>
            </a:r>
            <a:r>
              <a:rPr lang="zh-CN" altLang="zh-CN" sz="2400" kern="100" dirty="0">
                <a:cs typeface="Times New Roman" charset="0"/>
              </a:rPr>
              <a:t>可表示为一个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三元组（</a:t>
            </a:r>
            <a:r>
              <a:rPr lang="en-US" altLang="zh-CN" sz="2400" b="1" kern="100" dirty="0">
                <a:solidFill>
                  <a:srgbClr val="FF0000"/>
                </a:solidFill>
              </a:rPr>
              <a:t>V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，</a:t>
            </a:r>
            <a:r>
              <a:rPr lang="en-US" altLang="zh-CN" sz="2400" b="1" kern="100" dirty="0">
                <a:solidFill>
                  <a:srgbClr val="FF0000"/>
                </a:solidFill>
              </a:rPr>
              <a:t>L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，</a:t>
            </a:r>
            <a:r>
              <a:rPr lang="en-US" altLang="zh-CN" sz="2400" b="1" kern="100" dirty="0">
                <a:solidFill>
                  <a:srgbClr val="FF0000"/>
                </a:solidFill>
              </a:rPr>
              <a:t>E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）</a:t>
            </a:r>
            <a:r>
              <a:rPr lang="zh-CN" altLang="zh-CN" sz="2400" kern="100" dirty="0">
                <a:cs typeface="Times New Roman" charset="0"/>
              </a:rPr>
              <a:t>，其中，</a:t>
            </a:r>
            <a:r>
              <a:rPr lang="en-US" altLang="zh-CN" sz="2400" kern="100" dirty="0"/>
              <a:t>V</a:t>
            </a:r>
            <a:r>
              <a:rPr lang="zh-CN" altLang="zh-CN" sz="2400" kern="100" dirty="0">
                <a:cs typeface="Times New Roman" charset="0"/>
              </a:rPr>
              <a:t>是一组顶点的集合，</a:t>
            </a:r>
            <a:r>
              <a:rPr lang="en-US" altLang="zh-CN" sz="2400" kern="100" dirty="0"/>
              <a:t>L</a:t>
            </a:r>
            <a:r>
              <a:rPr lang="zh-CN" altLang="zh-CN" sz="2400" kern="100" dirty="0">
                <a:cs typeface="Times New Roman" charset="0"/>
              </a:rPr>
              <a:t>是一组标签的集合，</a:t>
            </a:r>
            <a:r>
              <a:rPr lang="en-US" altLang="zh-CN" sz="2400" kern="100" dirty="0"/>
              <a:t>E</a:t>
            </a:r>
            <a:r>
              <a:rPr lang="zh-CN" altLang="zh-CN" sz="2400" kern="100" dirty="0">
                <a:cs typeface="Times New Roman" charset="0"/>
              </a:rPr>
              <a:t>是一组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带有标签的边</a:t>
            </a:r>
            <a:r>
              <a:rPr lang="zh-CN" altLang="zh-CN" sz="2400" kern="100" dirty="0">
                <a:cs typeface="Times New Roman" charset="0"/>
              </a:rPr>
              <a:t>的集合。形式化</a:t>
            </a:r>
            <a:r>
              <a:rPr lang="zh-CN" altLang="en-US" sz="2400" kern="100" dirty="0">
                <a:cs typeface="Times New Roman" charset="0"/>
              </a:rPr>
              <a:t>的描述为</a:t>
            </a:r>
            <a:r>
              <a:rPr lang="en-US" altLang="zh-CN" sz="2400" kern="100" dirty="0"/>
              <a:t>E</a:t>
            </a:r>
            <a:r>
              <a:rPr lang="en-US" altLang="zh-CN" sz="2400" kern="100" dirty="0">
                <a:cs typeface="MS Mincho" charset="-128"/>
              </a:rPr>
              <a:t>⊆</a:t>
            </a:r>
            <a:r>
              <a:rPr lang="en-US" altLang="zh-CN" sz="2400" kern="100" dirty="0"/>
              <a:t> V</a:t>
            </a:r>
            <a:r>
              <a:rPr lang="zh-CN" altLang="zh-CN" sz="2400" kern="100" dirty="0">
                <a:cs typeface="Times New Roman" charset="0"/>
              </a:rPr>
              <a:t>×</a:t>
            </a:r>
            <a:r>
              <a:rPr lang="en-US" altLang="zh-CN" sz="2400" kern="100" dirty="0"/>
              <a:t>L</a:t>
            </a:r>
            <a:r>
              <a:rPr lang="zh-CN" altLang="zh-CN" sz="2400" kern="100" dirty="0">
                <a:cs typeface="Times New Roman" charset="0"/>
              </a:rPr>
              <a:t>×</a:t>
            </a:r>
            <a:r>
              <a:rPr lang="en-US" altLang="zh-CN" sz="2400" kern="100" dirty="0"/>
              <a:t>V</a:t>
            </a:r>
            <a:r>
              <a:rPr lang="zh-CN" altLang="zh-CN" sz="2400" kern="100" dirty="0">
                <a:cs typeface="Times New Roman" charset="0"/>
              </a:rPr>
              <a:t>，即</a:t>
            </a:r>
            <a:r>
              <a:rPr lang="en-US" altLang="zh-CN" sz="2400" kern="100" dirty="0"/>
              <a:t>E</a:t>
            </a:r>
            <a:r>
              <a:rPr lang="zh-CN" altLang="zh-CN" sz="2400" kern="100" dirty="0">
                <a:cs typeface="Times New Roman" charset="0"/>
              </a:rPr>
              <a:t>是三个集合</a:t>
            </a:r>
            <a:r>
              <a:rPr lang="en-US" altLang="zh-CN" sz="2400" kern="100" dirty="0"/>
              <a:t>V</a:t>
            </a:r>
            <a:r>
              <a:rPr lang="zh-CN" altLang="en-US" sz="2400" kern="100" dirty="0"/>
              <a:t>、</a:t>
            </a:r>
            <a:r>
              <a:rPr lang="en-US" altLang="zh-CN" sz="2400" kern="100" dirty="0"/>
              <a:t>L</a:t>
            </a:r>
            <a:r>
              <a:rPr lang="zh-CN" altLang="zh-CN" sz="2400" kern="100" dirty="0">
                <a:cs typeface="Times New Roman" charset="0"/>
              </a:rPr>
              <a:t>和</a:t>
            </a:r>
            <a:r>
              <a:rPr lang="en-US" altLang="zh-CN" sz="2400" kern="100" dirty="0"/>
              <a:t>V</a:t>
            </a:r>
            <a:r>
              <a:rPr lang="zh-CN" altLang="zh-CN" sz="2400" kern="100" dirty="0">
                <a:cs typeface="Times New Roman" charset="0"/>
              </a:rPr>
              <a:t>笛卡尔积的一个子集，集合</a:t>
            </a:r>
            <a:r>
              <a:rPr lang="en-US" altLang="zh-CN" sz="2400" kern="100" dirty="0"/>
              <a:t>E</a:t>
            </a:r>
            <a:r>
              <a:rPr lang="zh-CN" altLang="zh-CN" sz="2400" kern="100" dirty="0">
                <a:cs typeface="Times New Roman" charset="0"/>
              </a:rPr>
              <a:t>中的每一条边可表示为</a:t>
            </a:r>
            <a:r>
              <a:rPr lang="en-US" altLang="zh-CN" sz="2400" kern="100" dirty="0"/>
              <a:t>&lt;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kern="100" dirty="0"/>
              <a:t>&gt;</a:t>
            </a:r>
            <a:r>
              <a:rPr lang="zh-CN" altLang="zh-CN" sz="2400" kern="100" dirty="0">
                <a:cs typeface="Times New Roman" charset="0"/>
              </a:rPr>
              <a:t>，其中，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cs typeface="Times New Roman" charset="0"/>
                <a:sym typeface="Symbol" charset="2"/>
              </a:rPr>
              <a:t></a:t>
            </a:r>
            <a:r>
              <a:rPr lang="en-US" altLang="zh-CN" sz="2400" kern="100" dirty="0"/>
              <a:t> V</a:t>
            </a:r>
            <a:r>
              <a:rPr lang="zh-CN" altLang="zh-CN" sz="2400" kern="100" dirty="0">
                <a:cs typeface="Times New Roman" charset="0"/>
              </a:rPr>
              <a:t>，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cs typeface="Times New Roman" charset="0"/>
                <a:sym typeface="Symbol" charset="2"/>
              </a:rPr>
              <a:t></a:t>
            </a:r>
            <a:r>
              <a:rPr lang="en-US" altLang="zh-CN" sz="2400" kern="100" dirty="0"/>
              <a:t> L</a:t>
            </a:r>
            <a:r>
              <a:rPr lang="zh-CN" altLang="zh-CN" sz="2400" kern="100" dirty="0">
                <a:cs typeface="Times New Roman" charset="0"/>
              </a:rPr>
              <a:t>。</a:t>
            </a:r>
            <a:r>
              <a:rPr lang="zh-CN" altLang="zh-CN" sz="2400" dirty="0"/>
              <a:t> 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在图的二元组表示法基础上，为图中的边引入标签</a:t>
            </a:r>
          </a:p>
          <a:p>
            <a:pPr lvl="0"/>
            <a:endParaRPr lang="en-US" altLang="zh-CN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0" y="4809518"/>
            <a:ext cx="6506258" cy="20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2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5.2.3 </a:t>
            </a:r>
            <a:r>
              <a:rPr lang="zh-CN" altLang="en-US" dirty="0"/>
              <a:t>图与关系的复合操作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3274346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5.2.3.1 </a:t>
            </a:r>
            <a:r>
              <a:rPr lang="zh-CN" altLang="en-US" sz="2400" dirty="0"/>
              <a:t>图匹配与图导航的复合查询</a:t>
            </a:r>
            <a:endParaRPr lang="en-US" altLang="zh-CN" sz="2400" dirty="0"/>
          </a:p>
          <a:p>
            <a:r>
              <a:rPr lang="zh-CN" altLang="zh-CN" sz="2400" b="1" dirty="0">
                <a:solidFill>
                  <a:srgbClr val="FF0000"/>
                </a:solidFill>
              </a:rPr>
              <a:t>导航图查询</a:t>
            </a:r>
            <a:r>
              <a:rPr lang="zh-CN" altLang="en-US" sz="2400" b="1" dirty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通过将图匹配和图导航组合使用，以图导航中的不定长路径来替换查询图中定长的边，从而实现更加灵活的查询</a:t>
            </a:r>
            <a:r>
              <a:rPr lang="zh-CN" altLang="en-US" sz="2400" b="1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例：从电影图数据中匹配查询“与‘周星驰’有过合作演出且与‘巩俐’也有过合作演出的演员”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0ED7058-6EB3-4F3B-9118-8AA4D51AA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204080"/>
              </p:ext>
            </p:extLst>
          </p:nvPr>
        </p:nvGraphicFramePr>
        <p:xfrm>
          <a:off x="923543" y="6100119"/>
          <a:ext cx="9318171" cy="62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" name="Visio" r:id="rId3" imgW="6737390" imgH="450941" progId="Visio.Drawing.11">
                  <p:embed/>
                </p:oleObj>
              </mc:Choice>
              <mc:Fallback>
                <p:oleObj name="Visio" r:id="rId3" imgW="6737390" imgH="450941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543" y="6100119"/>
                        <a:ext cx="9318171" cy="62345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716CD5D-E094-4BCF-91F0-48AE0A87E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90940"/>
            <a:ext cx="9403514" cy="8600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584744-C343-4AA9-84D8-C69BC489852A}"/>
              </a:ext>
            </a:extLst>
          </p:cNvPr>
          <p:cNvSpPr/>
          <p:nvPr/>
        </p:nvSpPr>
        <p:spPr>
          <a:xfrm>
            <a:off x="838199" y="5210041"/>
            <a:ext cx="10419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例：匹配查询与‘张三’有直接或间接相互关注路径，且与‘李四’也有过直接或间接相互关注路径的人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105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5.2.3.2 </a:t>
            </a:r>
            <a:r>
              <a:rPr lang="zh-CN" altLang="en-US" sz="2400" b="1" dirty="0"/>
              <a:t>复杂的图匹配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       通过引入关系代数的并、交、差 、投影、选择、连接等操作到图匹配中，可以实现更为复杂的图匹配操作。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）投影：</a:t>
            </a:r>
            <a:r>
              <a:rPr lang="zh-CN" altLang="en-US" sz="2400" dirty="0"/>
              <a:t>为图匹配引入投影操作，选择匹配结果中的顶点、边、标签等数据对象作为输出。例如：</a:t>
            </a:r>
            <a:r>
              <a:rPr lang="zh-CN" altLang="en-US" sz="2400" dirty="0">
                <a:solidFill>
                  <a:srgbClr val="00B0F0"/>
                </a:solidFill>
              </a:rPr>
              <a:t>图查询的结果仅保留演员的名字输出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）选择：</a:t>
            </a:r>
            <a:r>
              <a:rPr lang="zh-CN" altLang="en-US" sz="2400" dirty="0"/>
              <a:t>通过筛选表达式限制查询图在数据图上的匹配结果，但不改变查询的输出变量。例如：</a:t>
            </a:r>
            <a:r>
              <a:rPr lang="zh-CN" altLang="en-US" sz="2400" dirty="0">
                <a:solidFill>
                  <a:srgbClr val="00B0F0"/>
                </a:solidFill>
              </a:rPr>
              <a:t>查询“有过自导自演经历，且性别为男性的影星”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）笛卡尔积：</a:t>
            </a:r>
            <a:r>
              <a:rPr lang="zh-CN" altLang="en-US" sz="2400" dirty="0"/>
              <a:t>给定数据图</a:t>
            </a:r>
            <a:r>
              <a:rPr lang="en-US" altLang="zh-CN" sz="2400" dirty="0"/>
              <a:t>G</a:t>
            </a:r>
            <a:r>
              <a:rPr lang="zh-CN" altLang="en-US" sz="2400" dirty="0"/>
              <a:t>、查询图</a:t>
            </a:r>
            <a:r>
              <a:rPr lang="en-US" altLang="zh-CN" sz="2400" dirty="0"/>
              <a:t>Q1</a:t>
            </a:r>
            <a:r>
              <a:rPr lang="zh-CN" altLang="en-US" sz="2400" dirty="0"/>
              <a:t>和</a:t>
            </a:r>
            <a:r>
              <a:rPr lang="en-US" altLang="zh-CN" sz="2400" dirty="0"/>
              <a:t>Q2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00B0F0"/>
                </a:solidFill>
              </a:rPr>
              <a:t>图查询的笛卡尔积为</a:t>
            </a:r>
            <a:r>
              <a:rPr lang="en-US" altLang="zh-CN" sz="2400" dirty="0">
                <a:solidFill>
                  <a:srgbClr val="00B0F0"/>
                </a:solidFill>
              </a:rPr>
              <a:t>Q1</a:t>
            </a:r>
            <a:r>
              <a:rPr lang="zh-CN" altLang="en-US" sz="2400" dirty="0">
                <a:solidFill>
                  <a:srgbClr val="00B0F0"/>
                </a:solidFill>
              </a:rPr>
              <a:t>和</a:t>
            </a:r>
            <a:r>
              <a:rPr lang="en-US" altLang="zh-CN" sz="2400" dirty="0">
                <a:solidFill>
                  <a:srgbClr val="00B0F0"/>
                </a:solidFill>
              </a:rPr>
              <a:t>Q2</a:t>
            </a:r>
            <a:r>
              <a:rPr lang="zh-CN" altLang="en-US" sz="2400" dirty="0">
                <a:solidFill>
                  <a:srgbClr val="00B0F0"/>
                </a:solidFill>
              </a:rPr>
              <a:t>各自匹配的结果集的笛卡尔积。</a:t>
            </a:r>
            <a:r>
              <a:rPr lang="zh-CN" altLang="en-US" sz="2400" dirty="0"/>
              <a:t>更进一步，通过</a:t>
            </a:r>
            <a:r>
              <a:rPr lang="zh-CN" altLang="en-US" sz="2400" dirty="0">
                <a:solidFill>
                  <a:srgbClr val="00B0F0"/>
                </a:solidFill>
              </a:rPr>
              <a:t>定义连接条件</a:t>
            </a:r>
            <a:r>
              <a:rPr lang="zh-CN" altLang="en-US" sz="2400" dirty="0"/>
              <a:t>，可实现图连接操作。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2682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5.2.3.2 </a:t>
            </a:r>
            <a:r>
              <a:rPr lang="zh-CN" altLang="en-US" sz="2400" b="1" dirty="0"/>
              <a:t>复杂的图匹配（续）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）并集：</a:t>
            </a:r>
            <a:r>
              <a:rPr lang="zh-CN" altLang="en-US" sz="2400" dirty="0"/>
              <a:t>将查询图</a:t>
            </a:r>
            <a:r>
              <a:rPr lang="en-US" altLang="zh-CN" sz="2400" dirty="0"/>
              <a:t>Q1</a:t>
            </a:r>
            <a:r>
              <a:rPr lang="zh-CN" altLang="en-US" sz="2400" dirty="0"/>
              <a:t>和</a:t>
            </a:r>
            <a:r>
              <a:rPr lang="en-US" altLang="zh-CN" sz="2400" dirty="0"/>
              <a:t>Q2</a:t>
            </a:r>
            <a:r>
              <a:rPr lang="zh-CN" altLang="en-US" sz="2400" dirty="0"/>
              <a:t>的匹配结果集取并集 。</a:t>
            </a:r>
            <a:endParaRPr lang="en-US" altLang="zh-CN" sz="2400" dirty="0"/>
          </a:p>
          <a:p>
            <a:r>
              <a:rPr lang="zh-CN" altLang="en-US" sz="2400" dirty="0"/>
              <a:t>        例如查询周星驰演出或导演过的电影。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）差集：</a:t>
            </a:r>
            <a:r>
              <a:rPr lang="zh-CN" altLang="en-US" sz="2400" dirty="0"/>
              <a:t>与上同理，作差运算。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）除运算：像集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 </a:t>
            </a:r>
            <a:r>
              <a:rPr lang="zh-CN" altLang="en-US" sz="2400" dirty="0"/>
              <a:t>给定所有演员及其演过的电影图谱</a:t>
            </a:r>
            <a:endParaRPr lang="en-US" altLang="zh-CN" sz="2400" dirty="0"/>
          </a:p>
          <a:p>
            <a:r>
              <a:rPr lang="en-US" altLang="zh-CN" sz="2400" dirty="0"/>
              <a:t>         </a:t>
            </a:r>
            <a:r>
              <a:rPr lang="zh-CN" altLang="en-US" sz="2400" dirty="0"/>
              <a:t>已知周星驰导演过的电影</a:t>
            </a:r>
            <a:endParaRPr lang="en-US" altLang="zh-CN" sz="2400" dirty="0"/>
          </a:p>
          <a:p>
            <a:r>
              <a:rPr lang="en-US" altLang="zh-CN" sz="2400" dirty="0"/>
              <a:t>               ↓</a:t>
            </a:r>
          </a:p>
          <a:p>
            <a:r>
              <a:rPr lang="en-US" altLang="zh-CN" sz="2400" dirty="0"/>
              <a:t>         </a:t>
            </a:r>
            <a:r>
              <a:rPr lang="zh-CN" altLang="en-US" sz="2400" dirty="0"/>
              <a:t>查询：出演过</a:t>
            </a:r>
            <a:r>
              <a:rPr lang="zh-CN" altLang="en-US" sz="2400" dirty="0">
                <a:solidFill>
                  <a:srgbClr val="00B0F0"/>
                </a:solidFill>
              </a:rPr>
              <a:t>周星驰导演的所有电影</a:t>
            </a:r>
            <a:r>
              <a:rPr lang="zh-CN" altLang="en-US" sz="2400" dirty="0"/>
              <a:t>的演员</a:t>
            </a:r>
            <a:r>
              <a:rPr lang="zh-CN" altLang="en-US" sz="2400" dirty="0">
                <a:solidFill>
                  <a:srgbClr val="00B0F0"/>
                </a:solidFill>
              </a:rPr>
              <a:t>（御用演员）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0648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面向图数据的类</a:t>
            </a:r>
            <a:r>
              <a:rPr lang="en-US" altLang="zh-CN" dirty="0"/>
              <a:t>SQL</a:t>
            </a:r>
            <a:r>
              <a:rPr lang="zh-CN" altLang="en-US" dirty="0"/>
              <a:t>查询语言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graphicFrame>
        <p:nvGraphicFramePr>
          <p:cNvPr id="6" name="图示 6">
            <a:extLst>
              <a:ext uri="{FF2B5EF4-FFF2-40B4-BE49-F238E27FC236}">
                <a16:creationId xmlns:a16="http://schemas.microsoft.com/office/drawing/2014/main" id="{5759C610-6748-4A6D-8BDA-BCB2B0692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557449"/>
              </p:ext>
            </p:extLst>
          </p:nvPr>
        </p:nvGraphicFramePr>
        <p:xfrm>
          <a:off x="474785" y="1272426"/>
          <a:ext cx="11517923" cy="558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CECF8D-1FDE-4951-A816-BA38D0BA6E14}"/>
              </a:ext>
            </a:extLst>
          </p:cNvPr>
          <p:cNvSpPr txBox="1"/>
          <p:nvPr/>
        </p:nvSpPr>
        <p:spPr>
          <a:xfrm>
            <a:off x="646652" y="1943166"/>
            <a:ext cx="1306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  5.3.1</a:t>
            </a:r>
          </a:p>
          <a:p>
            <a:r>
              <a:rPr lang="en-US" altLang="zh-CN" sz="2400" b="1" dirty="0"/>
              <a:t>SPARQL</a:t>
            </a:r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F3FBBD-3CED-42D1-AAE9-6B13D224A027}"/>
              </a:ext>
            </a:extLst>
          </p:cNvPr>
          <p:cNvSpPr txBox="1"/>
          <p:nvPr/>
        </p:nvSpPr>
        <p:spPr>
          <a:xfrm>
            <a:off x="1162469" y="3663242"/>
            <a:ext cx="1175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400" b="1" dirty="0"/>
              <a:t>5.3.2</a:t>
            </a:r>
          </a:p>
          <a:p>
            <a:r>
              <a:rPr lang="en-US" altLang="zh-CN" sz="2400" b="1" dirty="0"/>
              <a:t>Cypher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FC8CC8-F920-4B39-A6AE-C9396D97B355}"/>
              </a:ext>
            </a:extLst>
          </p:cNvPr>
          <p:cNvSpPr txBox="1"/>
          <p:nvPr/>
        </p:nvSpPr>
        <p:spPr>
          <a:xfrm>
            <a:off x="646652" y="5260621"/>
            <a:ext cx="1289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 </a:t>
            </a:r>
            <a:r>
              <a:rPr lang="en-US" altLang="zh-CN" sz="2400" b="1" dirty="0"/>
              <a:t>5.3.3</a:t>
            </a:r>
          </a:p>
          <a:p>
            <a:r>
              <a:rPr lang="en-US" altLang="zh-CN" sz="2400" b="1" dirty="0"/>
              <a:t>Gremlin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28460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285462"/>
            <a:ext cx="10764187" cy="5572538"/>
          </a:xfrm>
        </p:spPr>
        <p:txBody>
          <a:bodyPr>
            <a:normAutofit fontScale="92500"/>
          </a:bodyPr>
          <a:lstStyle/>
          <a:p>
            <a:r>
              <a:rPr lang="zh-CN" altLang="en-US" sz="2400" dirty="0"/>
              <a:t>       一条</a:t>
            </a:r>
            <a:r>
              <a:rPr lang="en-US" altLang="zh-CN" sz="2400" dirty="0"/>
              <a:t>SPARQL</a:t>
            </a:r>
            <a:r>
              <a:rPr lang="zh-CN" altLang="en-US" sz="2400" dirty="0"/>
              <a:t>查询是对于一组变量及其之间关系的描述，该表述</a:t>
            </a:r>
            <a:r>
              <a:rPr lang="zh-CN" altLang="en-US" sz="2400" dirty="0">
                <a:solidFill>
                  <a:srgbClr val="FF0000"/>
                </a:solidFill>
              </a:rPr>
              <a:t>以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的形式构成了一种带有变量的图模式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       与</a:t>
            </a:r>
            <a:r>
              <a:rPr lang="en-US" altLang="zh-CN" sz="2400" dirty="0"/>
              <a:t>SQL</a:t>
            </a:r>
            <a:r>
              <a:rPr lang="zh-CN" altLang="en-US" sz="2400" dirty="0"/>
              <a:t>类似，</a:t>
            </a:r>
            <a:r>
              <a:rPr lang="en-US" altLang="zh-CN" sz="2400" dirty="0"/>
              <a:t>SPARQL</a:t>
            </a:r>
            <a:r>
              <a:rPr lang="zh-CN" altLang="en-US" sz="2400" dirty="0"/>
              <a:t>查询可以返回一条或多条结果，</a:t>
            </a:r>
            <a:r>
              <a:rPr lang="zh-CN" altLang="en-US" sz="2400" dirty="0">
                <a:solidFill>
                  <a:srgbClr val="FF0000"/>
                </a:solidFill>
              </a:rPr>
              <a:t>每条结果</a:t>
            </a:r>
            <a:r>
              <a:rPr lang="zh-CN" altLang="en-US" sz="2400" dirty="0"/>
              <a:t>包含的是对上述每个变量的</a:t>
            </a:r>
            <a:r>
              <a:rPr lang="zh-CN" altLang="en-US" sz="2400" dirty="0">
                <a:solidFill>
                  <a:srgbClr val="FF0000"/>
                </a:solidFill>
              </a:rPr>
              <a:t>一个绑定</a:t>
            </a:r>
            <a:r>
              <a:rPr lang="zh-CN" altLang="en-US" sz="2400" dirty="0"/>
              <a:t>，具体明确了</a:t>
            </a:r>
            <a:r>
              <a:rPr lang="zh-CN" altLang="en-US" sz="2400" dirty="0">
                <a:solidFill>
                  <a:srgbClr val="FF0000"/>
                </a:solidFill>
              </a:rPr>
              <a:t>变量与某一个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术语之间</a:t>
            </a:r>
            <a:r>
              <a:rPr lang="zh-CN" altLang="en-US" sz="2400" dirty="0"/>
              <a:t>的对应关系。</a:t>
            </a:r>
            <a:endParaRPr lang="en-US" altLang="zh-CN" sz="2400" dirty="0"/>
          </a:p>
          <a:p>
            <a:r>
              <a:rPr lang="zh-CN" altLang="en-US" sz="2400" dirty="0"/>
              <a:t>       通过将查询图模式中的变量根据绑定替换为对应的</a:t>
            </a:r>
            <a:r>
              <a:rPr lang="en-US" altLang="zh-CN" sz="2400" dirty="0"/>
              <a:t>RDF</a:t>
            </a:r>
            <a:r>
              <a:rPr lang="zh-CN" altLang="en-US" sz="2400" dirty="0"/>
              <a:t>术语，每条结果是待查询的</a:t>
            </a:r>
            <a:r>
              <a:rPr lang="en-US" altLang="zh-CN" sz="2400" dirty="0"/>
              <a:t>RDF</a:t>
            </a:r>
            <a:r>
              <a:rPr lang="zh-CN" altLang="en-US" sz="2400" dirty="0"/>
              <a:t>图的一个子图，是与</a:t>
            </a:r>
            <a:r>
              <a:rPr lang="zh-CN" altLang="en-US" sz="2400" dirty="0">
                <a:solidFill>
                  <a:srgbClr val="FF0000"/>
                </a:solidFill>
              </a:rPr>
              <a:t>查询的图模式匹配</a:t>
            </a:r>
            <a:r>
              <a:rPr lang="zh-CN" altLang="en-US" sz="2400" dirty="0"/>
              <a:t>的结果。</a:t>
            </a:r>
            <a:endParaRPr lang="en-US" altLang="zh-CN" sz="2400" dirty="0"/>
          </a:p>
          <a:p>
            <a:r>
              <a:rPr lang="zh-CN" altLang="en-US" sz="2500" b="1" dirty="0"/>
              <a:t>查询基本语法：</a:t>
            </a:r>
            <a:r>
              <a:rPr lang="en-US" altLang="zh-CN" sz="2500" dirty="0"/>
              <a:t>SELECT &lt;variables&gt;</a:t>
            </a:r>
          </a:p>
          <a:p>
            <a:pPr marL="531813"/>
            <a:r>
              <a:rPr lang="en-US" altLang="zh-CN" sz="2500" dirty="0"/>
              <a:t>                  WHERE {</a:t>
            </a:r>
          </a:p>
          <a:p>
            <a:pPr marL="531813"/>
            <a:r>
              <a:rPr lang="en-US" altLang="zh-CN" sz="2500" dirty="0"/>
              <a:t>                 &lt;graph pattern&gt;</a:t>
            </a:r>
          </a:p>
          <a:p>
            <a:pPr marL="531813"/>
            <a:r>
              <a:rPr lang="en-US" altLang="zh-CN" sz="2500" dirty="0"/>
              <a:t>                  }</a:t>
            </a:r>
          </a:p>
          <a:p>
            <a:r>
              <a:rPr lang="en-US" altLang="zh-CN" sz="2500" dirty="0"/>
              <a:t>&lt;variables&gt;</a:t>
            </a:r>
            <a:r>
              <a:rPr lang="zh-CN" altLang="en-US" sz="2500" dirty="0"/>
              <a:t>是所要提取主语或宾语，</a:t>
            </a:r>
            <a:r>
              <a:rPr lang="en-US" altLang="zh-CN" sz="2500" dirty="0"/>
              <a:t>&lt;graph pattern&gt;</a:t>
            </a:r>
            <a:r>
              <a:rPr lang="zh-CN" altLang="en-US" sz="2500" dirty="0"/>
              <a:t>是</a:t>
            </a:r>
            <a:r>
              <a:rPr lang="zh-CN" altLang="en-US" sz="2500" dirty="0">
                <a:solidFill>
                  <a:srgbClr val="FF0000"/>
                </a:solidFill>
              </a:rPr>
              <a:t>所要查询的三元组模式</a:t>
            </a:r>
            <a:r>
              <a:rPr lang="zh-CN" altLang="en-US" sz="2500" dirty="0"/>
              <a:t>。</a:t>
            </a:r>
            <a:endParaRPr lang="en-US" altLang="zh-CN" sz="25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021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例：查询所有的专辑</a:t>
            </a:r>
            <a:endParaRPr lang="en-US" altLang="zh-CN" sz="2400" dirty="0"/>
          </a:p>
          <a:p>
            <a:r>
              <a:rPr lang="en-US" altLang="zh-CN" sz="2400" dirty="0"/>
              <a:t>SELECT ?album</a:t>
            </a:r>
          </a:p>
          <a:p>
            <a:r>
              <a:rPr lang="en-US" altLang="zh-CN" sz="2400" dirty="0"/>
              <a:t>WHERE {</a:t>
            </a:r>
          </a:p>
          <a:p>
            <a:r>
              <a:rPr lang="en-US" altLang="zh-CN" sz="2400" dirty="0"/>
              <a:t>   ?album rdf:type  :Album .</a:t>
            </a:r>
          </a:p>
          <a:p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?album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FF0000"/>
                </a:solidFill>
              </a:rPr>
              <a:t>自定义的变量，用问号标识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查询条件是一个</a:t>
            </a:r>
            <a:r>
              <a:rPr lang="en-US" altLang="zh-CN" sz="2400" dirty="0"/>
              <a:t>RDF</a:t>
            </a:r>
            <a:r>
              <a:rPr lang="zh-CN" altLang="en-US" sz="2400" dirty="0"/>
              <a:t>三元组，主语是自定义变量，谓语来自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词典</a:t>
            </a:r>
            <a:r>
              <a:rPr lang="zh-CN" altLang="en-US" sz="2400" dirty="0"/>
              <a:t>，宾语来自</a:t>
            </a:r>
            <a:r>
              <a:rPr lang="zh-CN" altLang="en-US" sz="2400" dirty="0">
                <a:solidFill>
                  <a:srgbClr val="FF0000"/>
                </a:solidFill>
              </a:rPr>
              <a:t>默认谓语词典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可以进一步简化</a:t>
            </a:r>
            <a:r>
              <a:rPr lang="zh-CN" altLang="en-US" sz="2400" dirty="0"/>
              <a:t>为：</a:t>
            </a:r>
            <a:r>
              <a:rPr lang="en-US" altLang="zh-CN" sz="2400" dirty="0">
                <a:solidFill>
                  <a:srgbClr val="00B0F0"/>
                </a:solidFill>
              </a:rPr>
              <a:t>SELECT * { ?album a </a:t>
            </a:r>
            <a:r>
              <a:rPr lang="zh-CN" altLang="en-US" sz="2400" dirty="0">
                <a:solidFill>
                  <a:srgbClr val="00B0F0"/>
                </a:solidFill>
              </a:rPr>
              <a:t>：</a:t>
            </a:r>
            <a:r>
              <a:rPr lang="en-US" altLang="zh-CN" sz="2400" dirty="0">
                <a:solidFill>
                  <a:srgbClr val="00B0F0"/>
                </a:solidFill>
              </a:rPr>
              <a:t>Album }</a:t>
            </a:r>
            <a:r>
              <a:rPr lang="zh-CN" altLang="en-US" sz="2400" dirty="0"/>
              <a:t>，*表示输出所有记录信息，</a:t>
            </a:r>
            <a:r>
              <a:rPr lang="en-US" altLang="zh-CN" sz="2400" dirty="0"/>
              <a:t>WHERE</a:t>
            </a:r>
            <a:r>
              <a:rPr lang="zh-CN" altLang="en-US" sz="2400" dirty="0"/>
              <a:t>省略，最后一个三元组结尾句号省略。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31279410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例：查询所有的专辑及其演唱者</a:t>
            </a:r>
            <a:endParaRPr lang="en-US" altLang="zh-CN" sz="2400" dirty="0"/>
          </a:p>
          <a:p>
            <a:r>
              <a:rPr lang="en-US" altLang="zh-CN" sz="2400" dirty="0"/>
              <a:t>SELECT ?album </a:t>
            </a:r>
            <a:r>
              <a:rPr lang="zh-CN" altLang="en-US" sz="2400" dirty="0"/>
              <a:t>？</a:t>
            </a:r>
            <a:r>
              <a:rPr lang="en-US" altLang="zh-CN" sz="2400" dirty="0"/>
              <a:t>artist</a:t>
            </a:r>
          </a:p>
          <a:p>
            <a:r>
              <a:rPr lang="en-US" altLang="zh-CN" sz="2400" dirty="0"/>
              <a:t>{</a:t>
            </a:r>
          </a:p>
          <a:p>
            <a:r>
              <a:rPr lang="en-US" altLang="zh-CN" sz="2400" dirty="0"/>
              <a:t>   ?album a  :Album .</a:t>
            </a:r>
          </a:p>
          <a:p>
            <a:r>
              <a:rPr lang="en-US" altLang="zh-CN" sz="2400" dirty="0"/>
              <a:t>   ?album  :artist  ?artist .</a:t>
            </a:r>
          </a:p>
          <a:p>
            <a:r>
              <a:rPr lang="en-US" altLang="zh-CN" sz="2400" dirty="0"/>
              <a:t>}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?artist</a:t>
            </a:r>
            <a:r>
              <a:rPr lang="zh-CN" altLang="en-US" sz="2400" dirty="0">
                <a:solidFill>
                  <a:srgbClr val="00B0F0"/>
                </a:solidFill>
              </a:rPr>
              <a:t>变量必须是？</a:t>
            </a:r>
            <a:r>
              <a:rPr lang="en-US" altLang="zh-CN" sz="2400" dirty="0">
                <a:solidFill>
                  <a:srgbClr val="00B0F0"/>
                </a:solidFill>
              </a:rPr>
              <a:t>album</a:t>
            </a:r>
            <a:r>
              <a:rPr lang="zh-CN" altLang="en-US" sz="2400" dirty="0">
                <a:solidFill>
                  <a:srgbClr val="00B0F0"/>
                </a:solidFill>
              </a:rPr>
              <a:t>变量作主语、</a:t>
            </a:r>
            <a:r>
              <a:rPr lang="en-US" altLang="zh-CN" sz="2400" dirty="0">
                <a:solidFill>
                  <a:srgbClr val="00B0F0"/>
                </a:solidFill>
              </a:rPr>
              <a:t>:artist</a:t>
            </a:r>
            <a:r>
              <a:rPr lang="zh-CN" altLang="en-US" sz="2400" dirty="0">
                <a:solidFill>
                  <a:srgbClr val="00B0F0"/>
                </a:solidFill>
              </a:rPr>
              <a:t>作谓语的三元组的宾语。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3120753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5871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6207"/>
            <a:ext cx="10515600" cy="559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SPARQL</a:t>
            </a:r>
            <a:r>
              <a:rPr lang="zh-CN" altLang="en-US" sz="2400" dirty="0"/>
              <a:t>基本语法成分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652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:https://blog.csdn.net/guotong1988/article/details/79397235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43443"/>
              </p:ext>
            </p:extLst>
          </p:nvPr>
        </p:nvGraphicFramePr>
        <p:xfrm>
          <a:off x="1400233" y="1433260"/>
          <a:ext cx="8508538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305">
                  <a:extLst>
                    <a:ext uri="{9D8B030D-6E8A-4147-A177-3AD203B41FA5}">
                      <a16:colId xmlns:a16="http://schemas.microsoft.com/office/drawing/2014/main" val="3987759218"/>
                    </a:ext>
                  </a:extLst>
                </a:gridCol>
                <a:gridCol w="4124707">
                  <a:extLst>
                    <a:ext uri="{9D8B030D-6E8A-4147-A177-3AD203B41FA5}">
                      <a16:colId xmlns:a16="http://schemas.microsoft.com/office/drawing/2014/main" val="2584608803"/>
                    </a:ext>
                  </a:extLst>
                </a:gridCol>
                <a:gridCol w="3604526">
                  <a:extLst>
                    <a:ext uri="{9D8B030D-6E8A-4147-A177-3AD203B41FA5}">
                      <a16:colId xmlns:a16="http://schemas.microsoft.com/office/drawing/2014/main" val="3252996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语法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49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PREFIX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前缀行，标识谓词语法空间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4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SELECT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查询关键字，返回结果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67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存在查询，只返回结果有没有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33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?variable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标识变量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54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FROM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查询的数据来源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6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WHERE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过滤条件集合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19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?var</a:t>
                      </a:r>
                      <a:r>
                        <a:rPr lang="en-US" altLang="zh-CN" baseline="0" dirty="0"/>
                        <a:t> rdf:name ?name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具体的过滤条件语句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88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OPTIONAL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可选的过滤条件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06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FILTER(REGEX(?name,</a:t>
                      </a:r>
                      <a:r>
                        <a:rPr lang="en-US" altLang="zh-CN" baseline="0" dirty="0"/>
                        <a:t> “John”</a:t>
                      </a:r>
                      <a:r>
                        <a:rPr lang="en-US" altLang="zh-CN" dirty="0"/>
                        <a:t>))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过滤器，含正则表达式条件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91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 BY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指定排序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0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LIMIT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限定返回结果记录数为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，类似于</a:t>
                      </a:r>
                      <a:r>
                        <a:rPr lang="en-US" altLang="zh-CN" dirty="0"/>
                        <a:t>SQL</a:t>
                      </a:r>
                      <a:r>
                        <a:rPr lang="zh-CN" altLang="en-US" dirty="0"/>
                        <a:t>中的</a:t>
                      </a:r>
                      <a:r>
                        <a:rPr lang="en-US" altLang="zh-CN" dirty="0"/>
                        <a:t>TOP</a:t>
                      </a:r>
                      <a:r>
                        <a:rPr lang="en-US" altLang="zh-CN" baseline="0" dirty="0"/>
                        <a:t> 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4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OFFSET 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翻页，跳过前</a:t>
                      </a: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条，从第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条开始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903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279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无条件查询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select ?s ?p ?o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       from &lt;http://test.com&gt; </a:t>
            </a:r>
          </a:p>
          <a:p>
            <a:r>
              <a:rPr lang="en-US" altLang="zh-CN" sz="2400" dirty="0"/>
              <a:t>       where {?s ?p ?o}</a:t>
            </a:r>
          </a:p>
          <a:p>
            <a:r>
              <a:rPr lang="zh-CN" altLang="en-US" sz="2400" b="1" dirty="0"/>
              <a:t>命名空间前缀、</a:t>
            </a:r>
            <a:r>
              <a:rPr lang="en-US" altLang="zh-CN" sz="2400" b="1" dirty="0"/>
              <a:t>where</a:t>
            </a:r>
            <a:r>
              <a:rPr lang="zh-CN" altLang="en-US" sz="2400" b="1" dirty="0"/>
              <a:t>条件、限定结果记录数查询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vcard: &lt;http://www.w3.org/1999/02/22-rdf-syntax-ns#&gt;</a:t>
            </a:r>
          </a:p>
          <a:p>
            <a:r>
              <a:rPr lang="en-US" altLang="zh-CN" sz="2400" dirty="0"/>
              <a:t>select ?s ?o</a:t>
            </a:r>
          </a:p>
          <a:p>
            <a:r>
              <a:rPr lang="en-US" altLang="zh-CN" sz="2400" dirty="0"/>
              <a:t>from &lt;http://test.com&gt;</a:t>
            </a:r>
          </a:p>
          <a:p>
            <a:r>
              <a:rPr lang="en-US" altLang="zh-CN" sz="2400" dirty="0"/>
              <a:t>where {?s vcard:type ?o} limit 10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83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</p:txBody>
      </p:sp>
    </p:spTree>
    <p:extLst>
      <p:ext uri="{BB962C8B-B14F-4D97-AF65-F5344CB8AC3E}">
        <p14:creationId xmlns:p14="http://schemas.microsoft.com/office/powerpoint/2010/main" val="20904600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7338"/>
            <a:ext cx="10515600" cy="5938293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排序</a:t>
            </a:r>
            <a:endParaRPr lang="en-US" altLang="zh-CN" sz="2000" b="1" dirty="0"/>
          </a:p>
          <a:p>
            <a:r>
              <a:rPr lang="zh-CN" altLang="en-US" sz="2000" dirty="0"/>
              <a:t>例： </a:t>
            </a:r>
            <a:r>
              <a:rPr lang="en-US" altLang="zh-CN" sz="2000" dirty="0"/>
              <a:t>PREFIX foaf: &lt;http://xmlns.com/foaf/0.1/&gt;</a:t>
            </a:r>
          </a:p>
          <a:p>
            <a:r>
              <a:rPr lang="en-US" altLang="zh-CN" sz="2000" dirty="0"/>
              <a:t>       SELECT ?name</a:t>
            </a:r>
          </a:p>
          <a:p>
            <a:r>
              <a:rPr lang="en-US" altLang="zh-CN" sz="2000" dirty="0"/>
              <a:t>       WHERE { ?x    foaf:name ?name ;    </a:t>
            </a:r>
          </a:p>
          <a:p>
            <a:r>
              <a:rPr lang="en-US" altLang="zh-CN" sz="2000" dirty="0"/>
              <a:t>                       :empId ?emp }</a:t>
            </a:r>
          </a:p>
          <a:p>
            <a:r>
              <a:rPr lang="en-US" altLang="zh-CN" sz="2000" dirty="0"/>
              <a:t>        ORDER BY ?name DESC(?emp)</a:t>
            </a:r>
          </a:p>
          <a:p>
            <a:endParaRPr lang="en-US" altLang="zh-CN" sz="2000" dirty="0"/>
          </a:p>
          <a:p>
            <a:r>
              <a:rPr lang="en-US" altLang="zh-CN" sz="2000" dirty="0"/>
              <a:t>ORDER BY ASC(?name) DESC(?emp)</a:t>
            </a:r>
          </a:p>
          <a:p>
            <a:r>
              <a:rPr lang="zh-CN" altLang="en-US" sz="2000" dirty="0"/>
              <a:t>先按照</a:t>
            </a:r>
            <a:r>
              <a:rPr lang="en-US" altLang="zh-CN" sz="2000" dirty="0"/>
              <a:t>name</a:t>
            </a:r>
            <a:r>
              <a:rPr lang="zh-CN" altLang="en-US" sz="2000" dirty="0"/>
              <a:t>升序排列，相同</a:t>
            </a:r>
            <a:r>
              <a:rPr lang="en-US" altLang="zh-CN" sz="2000" dirty="0"/>
              <a:t>name</a:t>
            </a:r>
            <a:r>
              <a:rPr lang="zh-CN" altLang="en-US" sz="2000" dirty="0"/>
              <a:t>则按照</a:t>
            </a:r>
            <a:r>
              <a:rPr lang="en-US" altLang="zh-CN" sz="2000" dirty="0"/>
              <a:t>emp</a:t>
            </a:r>
            <a:r>
              <a:rPr lang="zh-CN" altLang="en-US" sz="2000" dirty="0"/>
              <a:t>降序排列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356350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https://blog.csdn.net/weixin_38168198/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6149035" y="2088470"/>
            <a:ext cx="4645152" cy="612648"/>
          </a:xfrm>
          <a:prstGeom prst="wedgeRoundRectCallout">
            <a:avLst>
              <a:gd name="adj1" fmla="val -62897"/>
              <a:gd name="adj2" fmla="val 97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简写合并的谓语之间用分号间隔</a:t>
            </a:r>
          </a:p>
        </p:txBody>
      </p:sp>
    </p:spTree>
    <p:extLst>
      <p:ext uri="{BB962C8B-B14F-4D97-AF65-F5344CB8AC3E}">
        <p14:creationId xmlns:p14="http://schemas.microsoft.com/office/powerpoint/2010/main" val="65653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0338"/>
            <a:ext cx="10515600" cy="682562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5.1.2.1 </a:t>
            </a:r>
            <a:r>
              <a:rPr lang="zh-CN" altLang="en-US" sz="2400" b="1" dirty="0"/>
              <a:t>标签图定义及其语义表达（续）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116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标签图的扩充</a:t>
            </a:r>
            <a:endParaRPr lang="en-US" altLang="zh-CN" sz="2400" b="1" dirty="0"/>
          </a:p>
          <a:p>
            <a:r>
              <a:rPr lang="zh-CN" altLang="en-US" sz="2400" b="1" dirty="0"/>
              <a:t>描述顶点的类型：</a:t>
            </a:r>
            <a:r>
              <a:rPr lang="zh-CN" altLang="en-US" sz="2400" dirty="0"/>
              <a:t>为顶点增加一条</a:t>
            </a:r>
            <a:r>
              <a:rPr lang="zh-CN" altLang="en-US" sz="2400" dirty="0">
                <a:solidFill>
                  <a:srgbClr val="FF0000"/>
                </a:solidFill>
              </a:rPr>
              <a:t>带有类型标签的边</a:t>
            </a:r>
            <a:r>
              <a:rPr lang="zh-CN" altLang="en-US" sz="2400" dirty="0"/>
              <a:t>来标记</a:t>
            </a:r>
            <a:r>
              <a:rPr lang="zh-CN" altLang="en-US" sz="2400" dirty="0">
                <a:solidFill>
                  <a:srgbClr val="FF0000"/>
                </a:solidFill>
              </a:rPr>
              <a:t>顶点类型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&lt;</a:t>
            </a:r>
            <a:r>
              <a:rPr lang="zh-CN" altLang="en-US" sz="2400" dirty="0"/>
              <a:t>周星驰，类别，演员</a:t>
            </a:r>
            <a:r>
              <a:rPr lang="en-US" altLang="zh-CN" sz="2400" dirty="0"/>
              <a:t>&gt;</a:t>
            </a:r>
            <a:r>
              <a:rPr lang="zh-CN" altLang="en-US" sz="2400" dirty="0"/>
              <a:t>描述周星驰的类型是演员</a:t>
            </a:r>
            <a:endParaRPr lang="en-US" altLang="zh-CN" sz="2400" dirty="0"/>
          </a:p>
          <a:p>
            <a:r>
              <a:rPr lang="zh-CN" altLang="en-US" sz="2400" b="1" dirty="0"/>
              <a:t>描述顶点的属性名、属性值：</a:t>
            </a:r>
            <a:r>
              <a:rPr lang="zh-CN" altLang="en-US" sz="2400" dirty="0"/>
              <a:t>类似的方法，增加</a:t>
            </a:r>
            <a:r>
              <a:rPr lang="zh-CN" altLang="en-US" sz="2400" dirty="0">
                <a:solidFill>
                  <a:srgbClr val="FF0000"/>
                </a:solidFill>
              </a:rPr>
              <a:t>带标签的属性边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22" y="2796835"/>
            <a:ext cx="5523411" cy="30685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4ABBFA4-CE8B-41A5-9192-B95379A176A6}"/>
              </a:ext>
            </a:extLst>
          </p:cNvPr>
          <p:cNvSpPr/>
          <p:nvPr/>
        </p:nvSpPr>
        <p:spPr>
          <a:xfrm>
            <a:off x="909233" y="6075144"/>
            <a:ext cx="9598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如何描述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多元联系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？周星驰在一部电影中出演的角色？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543897" y="2921615"/>
            <a:ext cx="1489759" cy="811289"/>
            <a:chOff x="1543897" y="2921615"/>
            <a:chExt cx="1489759" cy="811289"/>
          </a:xfrm>
        </p:grpSpPr>
        <p:sp>
          <p:nvSpPr>
            <p:cNvPr id="10" name="任意多边形 9"/>
            <p:cNvSpPr/>
            <p:nvPr/>
          </p:nvSpPr>
          <p:spPr>
            <a:xfrm rot="21311657">
              <a:off x="1570616" y="3033656"/>
              <a:ext cx="1463040" cy="699248"/>
            </a:xfrm>
            <a:custGeom>
              <a:avLst/>
              <a:gdLst>
                <a:gd name="connsiteX0" fmla="*/ 1775011 w 1775011"/>
                <a:gd name="connsiteY0" fmla="*/ 97375 h 1022533"/>
                <a:gd name="connsiteX1" fmla="*/ 580913 w 1775011"/>
                <a:gd name="connsiteY1" fmla="*/ 86617 h 1022533"/>
                <a:gd name="connsiteX2" fmla="*/ 0 w 1775011"/>
                <a:gd name="connsiteY2" fmla="*/ 1022533 h 1022533"/>
                <a:gd name="connsiteX3" fmla="*/ 0 w 1775011"/>
                <a:gd name="connsiteY3" fmla="*/ 1022533 h 102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5011" h="1022533">
                  <a:moveTo>
                    <a:pt x="1775011" y="97375"/>
                  </a:moveTo>
                  <a:cubicBezTo>
                    <a:pt x="1325879" y="14899"/>
                    <a:pt x="876748" y="-67576"/>
                    <a:pt x="580913" y="86617"/>
                  </a:cubicBezTo>
                  <a:cubicBezTo>
                    <a:pt x="285078" y="240810"/>
                    <a:pt x="0" y="1022533"/>
                    <a:pt x="0" y="1022533"/>
                  </a:cubicBezTo>
                  <a:lnTo>
                    <a:pt x="0" y="1022533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43897" y="2921615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5897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19707"/>
            <a:ext cx="10515600" cy="5617102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过滤器，查找名称中带有“ </a:t>
            </a:r>
            <a:r>
              <a:rPr lang="en-US" altLang="zh-CN" sz="2400" b="1" dirty="0"/>
              <a:t>r”</a:t>
            </a:r>
            <a:r>
              <a:rPr lang="zh-CN" altLang="en-US" sz="2400" b="1" dirty="0"/>
              <a:t>或“ </a:t>
            </a:r>
            <a:r>
              <a:rPr lang="en-US" altLang="zh-CN" sz="2400" b="1" dirty="0"/>
              <a:t>R”</a:t>
            </a:r>
            <a:r>
              <a:rPr lang="zh-CN" altLang="en-US" sz="2400" b="1" dirty="0"/>
              <a:t>的名称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vcard: &lt;http://www.w3.org/2001/vcard-rdf/3.0#&gt;</a:t>
            </a:r>
          </a:p>
          <a:p>
            <a:r>
              <a:rPr lang="en-US" altLang="zh-CN" sz="2400" dirty="0"/>
              <a:t>        SELECT ?g</a:t>
            </a:r>
          </a:p>
          <a:p>
            <a:r>
              <a:rPr lang="en-US" altLang="zh-CN" sz="2400" dirty="0"/>
              <a:t>        WHERE { ?y vcard:Given ?g .</a:t>
            </a:r>
          </a:p>
          <a:p>
            <a:r>
              <a:rPr lang="en-US" altLang="zh-CN" sz="2400" dirty="0"/>
              <a:t>                FILTER regex(?g, "r", "i")   }</a:t>
            </a:r>
          </a:p>
          <a:p>
            <a:r>
              <a:rPr lang="zh-CN" altLang="en-US" sz="2400" dirty="0"/>
              <a:t>例：过滤器，算数表达式（必须在圆括号中），查找</a:t>
            </a:r>
            <a:r>
              <a:rPr lang="en-US" altLang="zh-CN" sz="2400" dirty="0"/>
              <a:t>24</a:t>
            </a:r>
            <a:r>
              <a:rPr lang="zh-CN" altLang="en-US" sz="2400" dirty="0"/>
              <a:t>岁以上的人（的名字）</a:t>
            </a:r>
            <a:endParaRPr lang="en-US" altLang="zh-CN" sz="2400" dirty="0"/>
          </a:p>
          <a:p>
            <a:r>
              <a:rPr lang="en-US" altLang="zh-CN" sz="2400" dirty="0"/>
              <a:t>PREFIX info: &lt;http:</a:t>
            </a:r>
            <a:r>
              <a:rPr lang="en-US" altLang="zh-CN" sz="2400" i="1" dirty="0"/>
              <a:t>//somewhere/peopleInfo#&gt;</a:t>
            </a:r>
            <a:endParaRPr lang="en-US" altLang="zh-CN" sz="2400" dirty="0"/>
          </a:p>
          <a:p>
            <a:r>
              <a:rPr lang="en-US" altLang="zh-CN" sz="2400" dirty="0"/>
              <a:t>SELECT ?resource </a:t>
            </a:r>
          </a:p>
          <a:p>
            <a:r>
              <a:rPr lang="en-US" altLang="zh-CN" sz="2400" dirty="0"/>
              <a:t>WHERE  {   ?resource info:age ?age .</a:t>
            </a:r>
          </a:p>
          <a:p>
            <a:r>
              <a:rPr lang="en-US" altLang="zh-CN" sz="2400" dirty="0"/>
              <a:t>     FILTER (?age &gt;= 24)    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83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</p:txBody>
      </p:sp>
    </p:spTree>
    <p:extLst>
      <p:ext uri="{BB962C8B-B14F-4D97-AF65-F5344CB8AC3E}">
        <p14:creationId xmlns:p14="http://schemas.microsoft.com/office/powerpoint/2010/main" val="2987903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7338"/>
            <a:ext cx="10515600" cy="5938293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可选条件</a:t>
            </a:r>
            <a:r>
              <a:rPr lang="en-US" altLang="zh-CN" sz="2000" b="1" dirty="0"/>
              <a:t>optional</a:t>
            </a:r>
            <a:r>
              <a:rPr lang="zh-CN" altLang="en-US" sz="2000" b="1" dirty="0"/>
              <a:t>，</a:t>
            </a:r>
            <a:r>
              <a:rPr lang="zh-CN" altLang="en-US" sz="2000" dirty="0"/>
              <a:t>例：获取一本书的标题及价格（</a:t>
            </a:r>
            <a:r>
              <a:rPr lang="zh-CN" altLang="en-US" sz="2000" dirty="0">
                <a:solidFill>
                  <a:srgbClr val="FF0000"/>
                </a:solidFill>
              </a:rPr>
              <a:t>如果有价格则显示价格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PREFIX  dc:  &lt;http://purl.org/dc/elements/1.1/&gt;</a:t>
            </a:r>
            <a:endParaRPr lang="zh-CN" altLang="zh-CN" sz="2000" dirty="0"/>
          </a:p>
          <a:p>
            <a:r>
              <a:rPr lang="en-US" altLang="zh-CN" sz="2000" dirty="0"/>
              <a:t>PREFIX  ns:  &lt;http://example.org/ns#&gt;</a:t>
            </a:r>
            <a:endParaRPr lang="zh-CN" altLang="zh-CN" sz="2000" dirty="0"/>
          </a:p>
          <a:p>
            <a:r>
              <a:rPr lang="en-US" altLang="zh-CN" sz="2000" dirty="0"/>
              <a:t>SELECT  ?title ?price</a:t>
            </a:r>
            <a:endParaRPr lang="zh-CN" altLang="zh-CN" sz="2000" dirty="0"/>
          </a:p>
          <a:p>
            <a:r>
              <a:rPr lang="en-US" altLang="zh-CN" sz="2000" dirty="0"/>
              <a:t>WHERE   { ?x dc:title ?title .</a:t>
            </a:r>
            <a:endParaRPr lang="zh-CN" altLang="zh-CN" sz="2000" dirty="0"/>
          </a:p>
          <a:p>
            <a:r>
              <a:rPr lang="en-US" altLang="zh-CN" sz="2000" dirty="0"/>
              <a:t>          </a:t>
            </a:r>
            <a:r>
              <a:rPr lang="en-US" altLang="zh-CN" sz="2000" dirty="0">
                <a:solidFill>
                  <a:srgbClr val="FF0000"/>
                </a:solidFill>
              </a:rPr>
              <a:t>OPTIONAL</a:t>
            </a:r>
            <a:r>
              <a:rPr lang="en-US" altLang="zh-CN" sz="2000" dirty="0"/>
              <a:t> { ?x ns:price ?price }            }</a:t>
            </a:r>
          </a:p>
          <a:p>
            <a:r>
              <a:rPr lang="zh-CN" altLang="en-US" sz="2000" dirty="0"/>
              <a:t>例：</a:t>
            </a:r>
            <a:r>
              <a:rPr lang="en-US" altLang="zh-CN" sz="2000" dirty="0"/>
              <a:t>OPTIONAL + FILTER</a:t>
            </a:r>
            <a:r>
              <a:rPr lang="zh-CN" altLang="en-US" sz="2000" dirty="0"/>
              <a:t>，获取一本书的标题及价格（</a:t>
            </a:r>
            <a:r>
              <a:rPr lang="zh-CN" altLang="en-US" sz="2000" dirty="0">
                <a:solidFill>
                  <a:srgbClr val="FF0000"/>
                </a:solidFill>
              </a:rPr>
              <a:t>如果有价格则要求少于</a:t>
            </a:r>
            <a:r>
              <a:rPr lang="en-US" altLang="zh-CN" sz="2000" dirty="0">
                <a:solidFill>
                  <a:srgbClr val="FF0000"/>
                </a:solidFill>
              </a:rPr>
              <a:t>30</a:t>
            </a:r>
            <a:r>
              <a:rPr lang="zh-CN" altLang="en-US" sz="2000" dirty="0">
                <a:solidFill>
                  <a:srgbClr val="FF0000"/>
                </a:solidFill>
              </a:rPr>
              <a:t>元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PREFIX  dc:  &lt;http://purl.org/dc/elements/1.1/&gt;</a:t>
            </a:r>
            <a:endParaRPr lang="zh-CN" altLang="zh-CN" sz="2000" dirty="0"/>
          </a:p>
          <a:p>
            <a:r>
              <a:rPr lang="en-US" altLang="zh-CN" sz="2000" dirty="0"/>
              <a:t>PREFIX  ns:  &lt;http://example.org/ns#&gt;</a:t>
            </a:r>
            <a:endParaRPr lang="zh-CN" altLang="zh-CN" sz="2000" dirty="0"/>
          </a:p>
          <a:p>
            <a:r>
              <a:rPr lang="en-US" altLang="zh-CN" sz="2000" dirty="0"/>
              <a:t>SELECT  ?title ?price</a:t>
            </a:r>
            <a:endParaRPr lang="zh-CN" altLang="zh-CN" sz="2000" dirty="0"/>
          </a:p>
          <a:p>
            <a:r>
              <a:rPr lang="en-US" altLang="zh-CN" sz="2000" dirty="0"/>
              <a:t>WHERE   { ?x dc:title ?title .</a:t>
            </a:r>
            <a:endParaRPr lang="zh-CN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          OPTIONAL </a:t>
            </a:r>
            <a:r>
              <a:rPr lang="en-US" altLang="zh-CN" sz="2000" dirty="0"/>
              <a:t>{ ?x ns:price ?price . FILTER (?price &lt; 30) }             }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356350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https://blog.csdn.net/weixin_38168198/</a:t>
            </a:r>
          </a:p>
        </p:txBody>
      </p:sp>
    </p:spTree>
    <p:extLst>
      <p:ext uri="{BB962C8B-B14F-4D97-AF65-F5344CB8AC3E}">
        <p14:creationId xmlns:p14="http://schemas.microsoft.com/office/powerpoint/2010/main" val="3666526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7338"/>
            <a:ext cx="10515600" cy="5938293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并集，去重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dc10:  &lt;http://purl.org/dc/elements/1.0/&gt;</a:t>
            </a:r>
            <a:endParaRPr lang="zh-CN" altLang="zh-CN" sz="2400" dirty="0"/>
          </a:p>
          <a:p>
            <a:r>
              <a:rPr lang="en-US" altLang="zh-CN" sz="2400" dirty="0"/>
              <a:t>PREFIX dc11:&lt;http://purl.org/dc/elements/1.1/&gt;</a:t>
            </a:r>
            <a:endParaRPr lang="zh-CN" altLang="zh-CN" sz="2400" dirty="0"/>
          </a:p>
          <a:p>
            <a:r>
              <a:rPr lang="en-US" altLang="zh-CN" sz="2400" dirty="0"/>
              <a:t>SELECT DISTINCT ?title</a:t>
            </a:r>
            <a:endParaRPr lang="zh-CN" altLang="zh-CN" sz="2400" dirty="0"/>
          </a:p>
          <a:p>
            <a:r>
              <a:rPr lang="en-US" altLang="zh-CN" sz="2400" dirty="0"/>
              <a:t>WHERE  { { ?book </a:t>
            </a:r>
            <a:r>
              <a:rPr lang="en-US" altLang="zh-CN" sz="2400" dirty="0">
                <a:solidFill>
                  <a:srgbClr val="FF0000"/>
                </a:solidFill>
              </a:rPr>
              <a:t>dc10</a:t>
            </a:r>
            <a:r>
              <a:rPr lang="en-US" altLang="zh-CN" sz="2400" dirty="0"/>
              <a:t>:title  ?title } UNION { ?book </a:t>
            </a:r>
            <a:r>
              <a:rPr lang="en-US" altLang="zh-CN" sz="2400" dirty="0">
                <a:solidFill>
                  <a:srgbClr val="FF0000"/>
                </a:solidFill>
              </a:rPr>
              <a:t>dc11</a:t>
            </a:r>
            <a:r>
              <a:rPr lang="en-US" altLang="zh-CN" sz="2400" dirty="0"/>
              <a:t>:title  ?title } } </a:t>
            </a:r>
          </a:p>
          <a:p>
            <a:endParaRPr lang="en-US" altLang="zh-CN" sz="2400" dirty="0"/>
          </a:p>
          <a:p>
            <a:r>
              <a:rPr lang="zh-CN" altLang="en-US" sz="2400" b="1" dirty="0"/>
              <a:t>判断是否存在，是否存在解决方案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foaf:&lt;http://xmlns.com/foaf/0.1/&gt;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ASK  </a:t>
            </a:r>
            <a:r>
              <a:rPr lang="en-US" altLang="zh-CN" sz="2400" dirty="0"/>
              <a:t>{ ?x foaf:name  "Alice" ;</a:t>
            </a:r>
          </a:p>
          <a:p>
            <a:r>
              <a:rPr lang="en-US" altLang="zh-CN" sz="2400" dirty="0"/>
              <a:t>               foaf:mbox  &lt;mailto:alice@work.example&gt; }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356350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https://blog.csdn.net/weixin_38168198/</a:t>
            </a:r>
          </a:p>
        </p:txBody>
      </p:sp>
    </p:spTree>
    <p:extLst>
      <p:ext uri="{BB962C8B-B14F-4D97-AF65-F5344CB8AC3E}">
        <p14:creationId xmlns:p14="http://schemas.microsoft.com/office/powerpoint/2010/main" val="1857487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2452"/>
            <a:ext cx="10881360" cy="6115548"/>
          </a:xfrm>
        </p:spPr>
        <p:txBody>
          <a:bodyPr>
            <a:noAutofit/>
          </a:bodyPr>
          <a:lstStyle/>
          <a:p>
            <a:r>
              <a:rPr lang="zh-CN" altLang="en-US" sz="2200" b="1" dirty="0"/>
              <a:t>嵌套查询</a:t>
            </a:r>
            <a:endParaRPr lang="en-US" altLang="zh-CN" sz="2200" b="1" dirty="0"/>
          </a:p>
          <a:p>
            <a:r>
              <a:rPr lang="zh-CN" altLang="en-US" sz="2000" dirty="0"/>
              <a:t>例</a:t>
            </a:r>
            <a:r>
              <a:rPr lang="en-US" altLang="zh-CN" sz="2000" dirty="0"/>
              <a:t>1</a:t>
            </a:r>
            <a:r>
              <a:rPr lang="zh-CN" altLang="en-US" sz="2000" dirty="0"/>
              <a:t>： </a:t>
            </a:r>
            <a:r>
              <a:rPr lang="en-US" altLang="zh-CN" sz="2200" dirty="0"/>
              <a:t>SELECT </a:t>
            </a:r>
            <a:r>
              <a:rPr lang="en-US" altLang="zh-CN" sz="2200" dirty="0">
                <a:solidFill>
                  <a:srgbClr val="FF0000"/>
                </a:solidFill>
              </a:rPr>
              <a:t>?y </a:t>
            </a:r>
            <a:r>
              <a:rPr lang="en-US" altLang="zh-CN" sz="2200" dirty="0"/>
              <a:t>WHERE {</a:t>
            </a:r>
          </a:p>
          <a:p>
            <a:r>
              <a:rPr lang="en-US" altLang="zh-CN" sz="2200" dirty="0"/>
              <a:t>        ?x  &lt;fedora-rels-ext:isMemberOfCollection&gt; &lt;info:fedora/collection:ramsey&gt;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        ?y  </a:t>
            </a:r>
            <a:r>
              <a:rPr lang="en-US" altLang="zh-CN" sz="2200" dirty="0"/>
              <a:t>&lt;fedora-rels-ext:isMemberOfCollection&gt; ?x     }</a:t>
            </a:r>
          </a:p>
          <a:p>
            <a:r>
              <a:rPr lang="zh-CN" altLang="en-US" sz="2200" dirty="0"/>
              <a:t>例</a:t>
            </a:r>
            <a:r>
              <a:rPr lang="en-US" altLang="zh-CN" sz="2200" dirty="0"/>
              <a:t>2</a:t>
            </a:r>
            <a:r>
              <a:rPr lang="zh-CN" altLang="en-US" sz="2200" dirty="0"/>
              <a:t>（嵌套查询）：</a:t>
            </a:r>
            <a:endParaRPr lang="en-US" altLang="zh-CN" sz="2200" dirty="0"/>
          </a:p>
          <a:p>
            <a:r>
              <a:rPr lang="en-US" altLang="zh-CN" sz="1800" dirty="0"/>
              <a:t>PREFIX org: http://www.w3.org/ns/org#</a:t>
            </a:r>
          </a:p>
          <a:p>
            <a:r>
              <a:rPr lang="en-US" altLang="zh-CN" sz="1800" dirty="0"/>
              <a:t>PREFIX gn: http://www.geonames.org/ontology#</a:t>
            </a:r>
          </a:p>
          <a:p>
            <a:r>
              <a:rPr lang="en-US" altLang="zh-CN" sz="2200" dirty="0"/>
              <a:t>SELECT ?s  ?o  ?k  ?r</a:t>
            </a:r>
          </a:p>
          <a:p>
            <a:r>
              <a:rPr lang="en-US" altLang="zh-CN" sz="2200" dirty="0"/>
              <a:t>WHERE {?s org:hasSite ?o .      </a:t>
            </a:r>
          </a:p>
          <a:p>
            <a:r>
              <a:rPr lang="en-US" altLang="zh-CN" sz="2200" dirty="0"/>
              <a:t>            ?o org:siteAddress ?k .     </a:t>
            </a:r>
          </a:p>
          <a:p>
            <a:r>
              <a:rPr lang="en-US" altLang="zh-CN" sz="2200" dirty="0"/>
              <a:t>            ?k </a:t>
            </a:r>
            <a:r>
              <a:rPr lang="en-US" altLang="zh-CN" sz="2200" dirty="0" err="1"/>
              <a:t>gn:countryCode</a:t>
            </a:r>
            <a:r>
              <a:rPr lang="en-US" altLang="zh-CN" sz="2200" dirty="0"/>
              <a:t> ?r} limit 10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088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http://www.voidcn.com/article/p-zuuvduhi-bvb.html</a:t>
            </a:r>
          </a:p>
        </p:txBody>
      </p:sp>
    </p:spTree>
    <p:extLst>
      <p:ext uri="{BB962C8B-B14F-4D97-AF65-F5344CB8AC3E}">
        <p14:creationId xmlns:p14="http://schemas.microsoft.com/office/powerpoint/2010/main" val="3920920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2452"/>
            <a:ext cx="10881360" cy="6115548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聚合函数</a:t>
            </a:r>
            <a:r>
              <a:rPr lang="en-US" altLang="zh-CN" sz="2400" b="1" dirty="0"/>
              <a:t>(COUNT, SUM, MIN, MAX, AVG)</a:t>
            </a:r>
          </a:p>
          <a:p>
            <a:r>
              <a:rPr lang="zh-CN" altLang="en-US" sz="2400" dirty="0"/>
              <a:t>例： </a:t>
            </a:r>
            <a:endParaRPr lang="en-US" altLang="zh-CN" sz="2400" dirty="0"/>
          </a:p>
          <a:p>
            <a:r>
              <a:rPr lang="en-US" altLang="zh-CN" sz="2400" dirty="0"/>
              <a:t>PREFIX info: &lt;http://zy.example.com/info#&gt;</a:t>
            </a:r>
            <a:endParaRPr lang="zh-CN" altLang="zh-CN" sz="2400" dirty="0"/>
          </a:p>
          <a:p>
            <a:r>
              <a:rPr lang="en-US" altLang="zh-CN" sz="2400" dirty="0"/>
              <a:t>PREFIX rel: &lt;http://zy.example.com/rel#&gt;</a:t>
            </a:r>
            <a:endParaRPr lang="zh-CN" altLang="zh-CN" sz="2400" dirty="0"/>
          </a:p>
          <a:p>
            <a:r>
              <a:rPr lang="en-US" altLang="zh-CN" sz="2400" dirty="0"/>
              <a:t> </a:t>
            </a:r>
            <a:endParaRPr lang="zh-CN" altLang="zh-CN" sz="2400" dirty="0"/>
          </a:p>
          <a:p>
            <a:r>
              <a:rPr lang="en-US" altLang="zh-CN" sz="2400" dirty="0"/>
              <a:t>SELECT (AVG(?age) as ?AvgAge)</a:t>
            </a:r>
            <a:endParaRPr lang="zh-CN" altLang="zh-CN" sz="2400" dirty="0"/>
          </a:p>
          <a:p>
            <a:r>
              <a:rPr lang="en-US" altLang="zh-CN" sz="2400" dirty="0"/>
              <a:t>WHERE {</a:t>
            </a:r>
            <a:endParaRPr lang="zh-CN" altLang="zh-CN" sz="2400" dirty="0"/>
          </a:p>
          <a:p>
            <a:r>
              <a:rPr lang="en-US" altLang="zh-CN" sz="2400" dirty="0"/>
              <a:t>	?person info:age ?age</a:t>
            </a:r>
            <a:endParaRPr lang="zh-CN" altLang="zh-CN" sz="2400" dirty="0"/>
          </a:p>
          <a:p>
            <a:r>
              <a:rPr lang="en-US" altLang="zh-CN" sz="2400" dirty="0"/>
              <a:t>}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934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https://blog.csdn.net/zycxnanwang/article/details/84193147 </a:t>
            </a:r>
          </a:p>
        </p:txBody>
      </p:sp>
    </p:spTree>
    <p:extLst>
      <p:ext uri="{BB962C8B-B14F-4D97-AF65-F5344CB8AC3E}">
        <p14:creationId xmlns:p14="http://schemas.microsoft.com/office/powerpoint/2010/main" val="34410168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"/>
            <a:ext cx="10515600" cy="7071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1792"/>
            <a:ext cx="11158728" cy="5734558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例：维基百科的例子，查询山西省人口最多的城市</a:t>
            </a:r>
            <a:endParaRPr lang="en-US" altLang="zh-CN" sz="2400" dirty="0"/>
          </a:p>
          <a:p>
            <a:r>
              <a:rPr lang="en-US" altLang="zh-CN" sz="2400" dirty="0"/>
              <a:t>SELECT </a:t>
            </a:r>
          </a:p>
          <a:p>
            <a:r>
              <a:rPr lang="en-US" altLang="zh-CN" sz="2400" dirty="0"/>
              <a:t>  ?area    ?areaLabel     ?popTotal</a:t>
            </a:r>
          </a:p>
          <a:p>
            <a:r>
              <a:rPr lang="en-US" altLang="zh-CN" sz="2400" dirty="0"/>
              <a:t>WHERE {</a:t>
            </a:r>
          </a:p>
          <a:p>
            <a:r>
              <a:rPr lang="en-US" altLang="zh-CN" sz="2400" dirty="0"/>
              <a:t>   wd:Q46913  wdt:P150 ?area .</a:t>
            </a:r>
          </a:p>
          <a:p>
            <a:r>
              <a:rPr lang="en-US" altLang="zh-CN" sz="2400" dirty="0"/>
              <a:t>   ?area rdfs:label ?areaLabel .</a:t>
            </a:r>
          </a:p>
          <a:p>
            <a:r>
              <a:rPr lang="en-US" altLang="zh-CN" sz="2400" dirty="0"/>
              <a:t>   FILTER(LANGMATCHES(LANG(?areaLabel), “</a:t>
            </a:r>
            <a:r>
              <a:rPr lang="en-US" altLang="zh-CN" sz="2400" dirty="0" err="1"/>
              <a:t>zh</a:t>
            </a:r>
            <a:r>
              <a:rPr lang="en-US" altLang="zh-CN" sz="2400" dirty="0"/>
              <a:t>-CN”))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只返回中文标签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   ?area wdt:P1082 ?popTotal .   }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谓语人口总数：</a:t>
            </a:r>
            <a:r>
              <a:rPr lang="en-US" altLang="zh-CN" sz="2400" dirty="0">
                <a:solidFill>
                  <a:srgbClr val="00B0F0"/>
                </a:solidFill>
              </a:rPr>
              <a:t> wdt:P1082</a:t>
            </a:r>
          </a:p>
          <a:p>
            <a:r>
              <a:rPr lang="en-US" altLang="zh-CN" sz="2400" dirty="0"/>
              <a:t>ORDER BY desc(?popTotal)</a:t>
            </a:r>
          </a:p>
          <a:p>
            <a:r>
              <a:rPr lang="en-US" altLang="zh-CN" sz="2400" dirty="0"/>
              <a:t>limit 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80404" y="1242302"/>
            <a:ext cx="46603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查询山西省所有的城市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  ?area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 {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wd:Q46913  wdt:P150  ?area .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主语“山西省：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wd:Q46913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谓语“所包含的行政实体：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wdt:P150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42245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Cypher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Cypher</a:t>
            </a:r>
            <a:r>
              <a:rPr lang="zh-CN" altLang="en-US" dirty="0"/>
              <a:t>设计的目的是一种人类查询语言，构造理念是基于英语单词以及灵巧的图解。</a:t>
            </a:r>
          </a:p>
          <a:p>
            <a:r>
              <a:rPr lang="en-US" altLang="zh-CN" dirty="0"/>
              <a:t>       Cypher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0000"/>
                </a:solidFill>
              </a:rPr>
              <a:t>声明式</a:t>
            </a:r>
            <a:r>
              <a:rPr lang="zh-CN" altLang="en-US" dirty="0"/>
              <a:t>的语言，对比</a:t>
            </a:r>
            <a:r>
              <a:rPr lang="zh-CN" altLang="en-US" dirty="0">
                <a:solidFill>
                  <a:srgbClr val="FF0000"/>
                </a:solidFill>
              </a:rPr>
              <a:t>命令式</a:t>
            </a:r>
            <a:r>
              <a:rPr lang="zh-CN" altLang="en-US" dirty="0"/>
              <a:t>语言（如</a:t>
            </a:r>
            <a:r>
              <a:rPr lang="en-US" altLang="zh-CN" dirty="0"/>
              <a:t>Java</a:t>
            </a:r>
            <a:r>
              <a:rPr lang="zh-CN" altLang="en-US" dirty="0"/>
              <a:t>）和</a:t>
            </a:r>
            <a:r>
              <a:rPr lang="zh-CN" altLang="en-US" dirty="0">
                <a:solidFill>
                  <a:srgbClr val="FF0000"/>
                </a:solidFill>
              </a:rPr>
              <a:t>脚本</a:t>
            </a:r>
            <a:r>
              <a:rPr lang="zh-CN" altLang="en-US" dirty="0"/>
              <a:t>语言（如</a:t>
            </a:r>
            <a:r>
              <a:rPr lang="en-US" altLang="zh-CN" dirty="0"/>
              <a:t>Gremlin</a:t>
            </a:r>
            <a:r>
              <a:rPr lang="zh-CN" altLang="en-US" dirty="0"/>
              <a:t>和</a:t>
            </a:r>
            <a:r>
              <a:rPr lang="en-US" altLang="zh-CN" dirty="0"/>
              <a:t>JRuby</a:t>
            </a:r>
            <a:r>
              <a:rPr lang="zh-CN" altLang="en-US" dirty="0"/>
              <a:t>），它的关注点在于要从图中找回的内容是什么（</a:t>
            </a:r>
            <a:r>
              <a:rPr lang="en-US" altLang="zh-CN" dirty="0"/>
              <a:t>what to retrieve</a:t>
            </a:r>
            <a:r>
              <a:rPr lang="zh-CN" altLang="en-US" dirty="0"/>
              <a:t>），而不关心怎么去做。 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dirty="0"/>
              <a:t>  </a:t>
            </a:r>
            <a:r>
              <a:rPr lang="zh-CN" altLang="en-US" dirty="0"/>
              <a:t>它的许多</a:t>
            </a:r>
            <a:r>
              <a:rPr lang="zh-CN" altLang="en-US" dirty="0">
                <a:solidFill>
                  <a:srgbClr val="FF0000"/>
                </a:solidFill>
              </a:rPr>
              <a:t>关键字</a:t>
            </a:r>
            <a:r>
              <a:rPr lang="zh-CN" altLang="en-US" dirty="0"/>
              <a:t>如</a:t>
            </a:r>
            <a:r>
              <a:rPr lang="en-US" altLang="zh-CN" dirty="0"/>
              <a:t>like</a:t>
            </a:r>
            <a:r>
              <a:rPr lang="zh-CN" altLang="en-US" dirty="0"/>
              <a:t>和</a:t>
            </a:r>
            <a:r>
              <a:rPr lang="en-US" altLang="zh-CN" dirty="0"/>
              <a:t>order by</a:t>
            </a:r>
            <a:r>
              <a:rPr lang="zh-CN" altLang="en-US" dirty="0"/>
              <a:t>是受</a:t>
            </a:r>
            <a:r>
              <a:rPr lang="en-US" altLang="zh-CN" dirty="0">
                <a:solidFill>
                  <a:srgbClr val="FF0000"/>
                </a:solidFill>
              </a:rPr>
              <a:t>SQL</a:t>
            </a:r>
            <a:r>
              <a:rPr lang="zh-CN" altLang="en-US" dirty="0"/>
              <a:t>的启发；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dirty="0"/>
              <a:t>  </a:t>
            </a:r>
            <a:r>
              <a:rPr lang="zh-CN" altLang="en-US" dirty="0">
                <a:solidFill>
                  <a:srgbClr val="FF0000"/>
                </a:solidFill>
              </a:rPr>
              <a:t>模式匹配的表达式</a:t>
            </a:r>
            <a:r>
              <a:rPr lang="zh-CN" altLang="en-US" dirty="0"/>
              <a:t>来自于</a:t>
            </a:r>
            <a:r>
              <a:rPr lang="en-US" altLang="zh-CN" dirty="0">
                <a:solidFill>
                  <a:srgbClr val="FF0000"/>
                </a:solidFill>
              </a:rPr>
              <a:t>SPARQL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正则表达式</a:t>
            </a:r>
            <a:r>
              <a:rPr lang="zh-CN" altLang="en-US" dirty="0"/>
              <a:t>匹配的实现使用</a:t>
            </a:r>
            <a:r>
              <a:rPr lang="en-US" altLang="zh-CN" dirty="0">
                <a:solidFill>
                  <a:srgbClr val="FF0000"/>
                </a:solidFill>
              </a:rPr>
              <a:t>Scala</a:t>
            </a:r>
            <a:r>
              <a:rPr lang="en-US" altLang="zh-CN" dirty="0"/>
              <a:t> programming language</a:t>
            </a:r>
            <a:r>
              <a:rPr lang="zh-CN" altLang="en-US" dirty="0"/>
              <a:t>语言。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5673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Cypher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701834"/>
          </a:xfrm>
        </p:spPr>
        <p:txBody>
          <a:bodyPr/>
          <a:lstStyle/>
          <a:p>
            <a:r>
              <a:rPr lang="en-US" altLang="zh-CN" dirty="0"/>
              <a:t>Cypher</a:t>
            </a:r>
            <a:r>
              <a:rPr lang="zh-CN" altLang="en-US" dirty="0"/>
              <a:t>可以表达非常复杂的查询，常见的命令如下：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37430"/>
              </p:ext>
            </p:extLst>
          </p:nvPr>
        </p:nvGraphicFramePr>
        <p:xfrm>
          <a:off x="1446784" y="1987296"/>
          <a:ext cx="812799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576">
                  <a:extLst>
                    <a:ext uri="{9D8B030D-6E8A-4147-A177-3AD203B41FA5}">
                      <a16:colId xmlns:a16="http://schemas.microsoft.com/office/drawing/2014/main" val="19393803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488283392"/>
                    </a:ext>
                  </a:extLst>
                </a:gridCol>
                <a:gridCol w="5063743">
                  <a:extLst>
                    <a:ext uri="{9D8B030D-6E8A-4147-A177-3AD203B41FA5}">
                      <a16:colId xmlns:a16="http://schemas.microsoft.com/office/drawing/2014/main" val="17703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78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CREATE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创建顶点、边和属性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8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MATCH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检索相关顶点、边和属性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9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RETURN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返回查询结果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1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WHERE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提供条件，过滤检索数据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3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REMOVE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删除顶点和边的属性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5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SET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添加或更新标签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759579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>
          <a:xfrm>
            <a:off x="838200" y="5538613"/>
            <a:ext cx="10515600" cy="701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Cypher</a:t>
            </a:r>
            <a:r>
              <a:rPr lang="zh-CN" altLang="en-US" dirty="0"/>
              <a:t>作用于</a:t>
            </a:r>
            <a:r>
              <a:rPr lang="zh-CN" altLang="en-US" dirty="0">
                <a:solidFill>
                  <a:srgbClr val="FF0000"/>
                </a:solidFill>
              </a:rPr>
              <a:t>属性图</a:t>
            </a:r>
            <a:r>
              <a:rPr lang="zh-CN" altLang="en-US" dirty="0"/>
              <a:t>，包括顶点、边、标签、属性。</a:t>
            </a:r>
          </a:p>
        </p:txBody>
      </p:sp>
    </p:spTree>
    <p:extLst>
      <p:ext uri="{BB962C8B-B14F-4D97-AF65-F5344CB8AC3E}">
        <p14:creationId xmlns:p14="http://schemas.microsoft.com/office/powerpoint/2010/main" val="30637705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5.3.2.1 Cypher</a:t>
            </a:r>
            <a:r>
              <a:rPr lang="zh-CN" altLang="en-US" sz="2400" b="1" dirty="0"/>
              <a:t>对象创建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创建顶点</a:t>
            </a:r>
            <a:endParaRPr lang="en-US" altLang="zh-CN" sz="2400" b="1" dirty="0"/>
          </a:p>
          <a:p>
            <a:r>
              <a:rPr lang="zh-CN" altLang="en-US" sz="2400" b="1" dirty="0"/>
              <a:t>（）表示顶点</a:t>
            </a:r>
            <a:r>
              <a:rPr lang="zh-CN" altLang="en-US" sz="2400" dirty="0"/>
              <a:t>，顶点与标签之间用冒号隔开，多个标签之间也用</a:t>
            </a:r>
            <a:r>
              <a:rPr lang="zh-CN" altLang="en-US" sz="2400" dirty="0">
                <a:solidFill>
                  <a:srgbClr val="FF0000"/>
                </a:solidFill>
              </a:rPr>
              <a:t>冒号</a:t>
            </a:r>
            <a:r>
              <a:rPr lang="zh-CN" altLang="en-US" sz="2400" dirty="0"/>
              <a:t>隔开；</a:t>
            </a:r>
            <a:endParaRPr lang="en-US" altLang="zh-CN" sz="2400" dirty="0"/>
          </a:p>
          <a:p>
            <a:r>
              <a:rPr lang="en-US" altLang="zh-CN" sz="2400" b="1" dirty="0"/>
              <a:t> { }</a:t>
            </a:r>
            <a:r>
              <a:rPr lang="zh-CN" altLang="en-US" sz="2400" b="1" dirty="0"/>
              <a:t>表示属性，</a:t>
            </a:r>
            <a:r>
              <a:rPr lang="zh-CN" altLang="en-US" sz="2400" dirty="0"/>
              <a:t>属性名与属性值用冒号隔开，不同属性之间用</a:t>
            </a:r>
            <a:r>
              <a:rPr lang="zh-CN" altLang="en-US" sz="2400" dirty="0">
                <a:solidFill>
                  <a:srgbClr val="FF0000"/>
                </a:solidFill>
              </a:rPr>
              <a:t>逗号</a:t>
            </a:r>
            <a:r>
              <a:rPr lang="zh-CN" altLang="en-US" sz="2400" dirty="0"/>
              <a:t>隔开。</a:t>
            </a:r>
            <a:endParaRPr lang="en-US" altLang="zh-CN" sz="2400" dirty="0"/>
          </a:p>
          <a:p>
            <a:r>
              <a:rPr lang="en-US" altLang="zh-CN" sz="2400" dirty="0"/>
              <a:t>CREATE  (&lt;node-name&gt;:&lt;label-name1&gt;:…:&lt;label-</a:t>
            </a:r>
            <a:r>
              <a:rPr lang="en-US" altLang="zh-CN" sz="2400" dirty="0" err="1"/>
              <a:t>nameM</a:t>
            </a:r>
            <a:r>
              <a:rPr lang="en-US" altLang="zh-CN" sz="2400" dirty="0"/>
              <a:t>&gt;{&lt;property-name1&gt;:&lt; property-value1 &gt;,…, &lt;property-</a:t>
            </a:r>
            <a:r>
              <a:rPr lang="en-US" altLang="zh-CN" sz="2400" dirty="0" err="1"/>
              <a:t>nameM</a:t>
            </a:r>
            <a:r>
              <a:rPr lang="en-US" altLang="zh-CN" sz="2400" dirty="0"/>
              <a:t>&gt;:&lt; property-</a:t>
            </a:r>
            <a:r>
              <a:rPr lang="en-US" altLang="zh-CN" sz="2400" dirty="0" err="1"/>
              <a:t>valueM</a:t>
            </a:r>
            <a:r>
              <a:rPr lang="en-US" altLang="zh-CN" sz="2400" dirty="0"/>
              <a:t> &gt;})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CREATE  (n1: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名字</a:t>
            </a:r>
            <a:r>
              <a:rPr lang="en-US" altLang="zh-CN" sz="2400" dirty="0"/>
              <a:t>:’</a:t>
            </a:r>
            <a:r>
              <a:rPr lang="zh-CN" altLang="en-US" sz="2400" dirty="0"/>
              <a:t>周星驰</a:t>
            </a:r>
            <a:r>
              <a:rPr lang="en-US" altLang="zh-CN" sz="2400" dirty="0"/>
              <a:t>’, </a:t>
            </a:r>
            <a:r>
              <a:rPr lang="zh-CN" altLang="en-US" sz="2400" dirty="0"/>
              <a:t>性别</a:t>
            </a:r>
            <a:r>
              <a:rPr lang="en-US" altLang="zh-CN" sz="2400" dirty="0"/>
              <a:t>:’</a:t>
            </a:r>
            <a:r>
              <a:rPr lang="zh-CN" altLang="en-US" sz="2400" dirty="0"/>
              <a:t>男</a:t>
            </a:r>
            <a:r>
              <a:rPr lang="en-US" altLang="zh-CN" sz="2400" dirty="0"/>
              <a:t>’}), (n2: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名字</a:t>
            </a:r>
            <a:r>
              <a:rPr lang="en-US" altLang="zh-CN" sz="2400" dirty="0"/>
              <a:t>:’</a:t>
            </a:r>
            <a:r>
              <a:rPr lang="zh-CN" altLang="en-US" sz="2400" dirty="0"/>
              <a:t>吴孟达</a:t>
            </a:r>
            <a:r>
              <a:rPr lang="en-US" altLang="zh-CN" sz="2400" dirty="0"/>
              <a:t>’, </a:t>
            </a:r>
            <a:r>
              <a:rPr lang="zh-CN" altLang="en-US" sz="2400" dirty="0"/>
              <a:t>性别</a:t>
            </a:r>
            <a:r>
              <a:rPr lang="en-US" altLang="zh-CN" sz="2400" dirty="0"/>
              <a:t>:’</a:t>
            </a:r>
            <a:r>
              <a:rPr lang="zh-CN" altLang="en-US" sz="2400" dirty="0"/>
              <a:t>男</a:t>
            </a:r>
            <a:r>
              <a:rPr lang="en-US" altLang="zh-CN" sz="2400" dirty="0"/>
              <a:t>’})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同时创建两个顶点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1086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5.3.2.1 Cypher</a:t>
            </a:r>
            <a:r>
              <a:rPr lang="zh-CN" altLang="en-US" sz="2400" b="1" dirty="0"/>
              <a:t>对象创建（续）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 lnSpcReduction="10000"/>
          </a:bodyPr>
          <a:lstStyle/>
          <a:p>
            <a:r>
              <a:rPr lang="zh-CN" altLang="en-US" sz="2400" b="1" dirty="0"/>
              <a:t>创建边（有向边）</a:t>
            </a:r>
            <a:endParaRPr lang="en-US" altLang="zh-CN" sz="2400" b="1" dirty="0"/>
          </a:p>
          <a:p>
            <a:r>
              <a:rPr lang="zh-CN" altLang="en-US" sz="2400" dirty="0"/>
              <a:t>节点名之间的</a:t>
            </a:r>
            <a:r>
              <a:rPr lang="en-US" altLang="zh-CN" sz="2400" b="1" dirty="0"/>
              <a:t>-[ ]-&gt;</a:t>
            </a:r>
            <a:r>
              <a:rPr lang="zh-CN" altLang="en-US" sz="2400" b="1" dirty="0"/>
              <a:t>表示边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边的名称与标签</a:t>
            </a:r>
            <a:r>
              <a:rPr lang="zh-CN" altLang="en-US" sz="2400" dirty="0"/>
              <a:t>之间用冒号隔开，多个标签之间也用冒号隔开。</a:t>
            </a:r>
            <a:r>
              <a:rPr lang="en-US" altLang="zh-CN" sz="2400" dirty="0"/>
              <a:t> { }</a:t>
            </a:r>
            <a:r>
              <a:rPr lang="zh-CN" altLang="en-US" sz="2400" dirty="0"/>
              <a:t>表示属性，</a:t>
            </a:r>
            <a:r>
              <a:rPr lang="zh-CN" altLang="en-US" sz="2400" dirty="0">
                <a:solidFill>
                  <a:srgbClr val="FF0000"/>
                </a:solidFill>
              </a:rPr>
              <a:t>属性名与属性值</a:t>
            </a:r>
            <a:r>
              <a:rPr lang="zh-CN" altLang="en-US" sz="2400" dirty="0"/>
              <a:t>用冒号隔开，不同属性之间用逗号隔开。</a:t>
            </a:r>
            <a:endParaRPr lang="en-US" altLang="zh-CN" sz="2400" dirty="0"/>
          </a:p>
          <a:p>
            <a:r>
              <a:rPr lang="en-US" altLang="zh-CN" sz="2400" dirty="0"/>
              <a:t>CREATE  (n1)-</a:t>
            </a:r>
            <a:r>
              <a:rPr lang="en-US" altLang="zh-CN" sz="2400" dirty="0">
                <a:solidFill>
                  <a:srgbClr val="FF0000"/>
                </a:solidFill>
              </a:rPr>
              <a:t>[&lt;rname&gt;:&lt;label-name1&gt;:…:&lt;label-nameM&gt;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{&lt;property-name1&gt;:&lt; property-value1 &gt;,…, &lt;property-nameN&gt;:&lt; property-valueN &gt;}]-&gt;</a:t>
            </a:r>
            <a:r>
              <a:rPr lang="en-US" altLang="zh-CN" sz="2400" dirty="0"/>
              <a:t>(n2)</a:t>
            </a:r>
          </a:p>
          <a:p>
            <a:r>
              <a:rPr lang="zh-CN" altLang="en-US" sz="2400" b="1" dirty="0"/>
              <a:t>创建两个新顶点及其之间的边</a:t>
            </a:r>
            <a:endParaRPr lang="en-US" altLang="zh-CN" sz="2400" b="1" dirty="0"/>
          </a:p>
          <a:p>
            <a:r>
              <a:rPr lang="en-US" altLang="zh-CN" sz="2400" dirty="0"/>
              <a:t>CREATE  (</a:t>
            </a:r>
            <a:r>
              <a:rPr lang="en-US" altLang="zh-CN" sz="2400" dirty="0">
                <a:solidFill>
                  <a:srgbClr val="FF0000"/>
                </a:solidFill>
              </a:rPr>
              <a:t>n1</a:t>
            </a:r>
            <a:r>
              <a:rPr lang="en-US" altLang="zh-CN" sz="2400" dirty="0"/>
              <a:t>:&lt;label-name&gt;{&lt;property-name1&gt;:&lt; property-value1 &gt;,…,})-[&lt;</a:t>
            </a:r>
            <a:r>
              <a:rPr lang="en-US" altLang="zh-CN" sz="2400" dirty="0">
                <a:solidFill>
                  <a:srgbClr val="FF0000"/>
                </a:solidFill>
              </a:rPr>
              <a:t>rname</a:t>
            </a:r>
            <a:r>
              <a:rPr lang="en-US" altLang="zh-CN" sz="2400" dirty="0"/>
              <a:t>&gt;:&lt;label-name&gt;]-&gt;(</a:t>
            </a:r>
            <a:r>
              <a:rPr lang="en-US" altLang="zh-CN" sz="2400" dirty="0">
                <a:solidFill>
                  <a:srgbClr val="FF0000"/>
                </a:solidFill>
              </a:rPr>
              <a:t>n2</a:t>
            </a:r>
            <a:r>
              <a:rPr lang="en-US" altLang="zh-CN" sz="2400" dirty="0"/>
              <a:t>:&lt;label-name&gt;{&lt;property-name1&gt;:&lt; property-value1 &gt;,…,})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640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193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5.1.2.1 </a:t>
            </a:r>
            <a:r>
              <a:rPr lang="zh-CN" altLang="en-US" sz="2400" b="1" dirty="0">
                <a:solidFill>
                  <a:prstClr val="black"/>
                </a:solidFill>
              </a:rPr>
              <a:t>标签图定义及其语义表达（续）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继续增加元素：</a:t>
            </a:r>
            <a:r>
              <a:rPr lang="zh-CN" altLang="en-US" sz="2400" b="1" dirty="0">
                <a:solidFill>
                  <a:srgbClr val="FF0000"/>
                </a:solidFill>
              </a:rPr>
              <a:t>虚拟结点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5636800"/>
            <a:ext cx="6678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标签图最著名的应用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资源描述框架（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RDF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918E7A1-85A1-46F4-A243-F224F9E36786}"/>
              </a:ext>
            </a:extLst>
          </p:cNvPr>
          <p:cNvSpPr/>
          <p:nvPr/>
        </p:nvSpPr>
        <p:spPr>
          <a:xfrm>
            <a:off x="5402580" y="4952440"/>
            <a:ext cx="1767840" cy="107708"/>
          </a:xfrm>
          <a:custGeom>
            <a:avLst/>
            <a:gdLst>
              <a:gd name="connsiteX0" fmla="*/ 0 w 1767840"/>
              <a:gd name="connsiteY0" fmla="*/ 15800 h 107708"/>
              <a:gd name="connsiteX1" fmla="*/ 45720 w 1767840"/>
              <a:gd name="connsiteY1" fmla="*/ 31040 h 107708"/>
              <a:gd name="connsiteX2" fmla="*/ 91440 w 1767840"/>
              <a:gd name="connsiteY2" fmla="*/ 61520 h 107708"/>
              <a:gd name="connsiteX3" fmla="*/ 182880 w 1767840"/>
              <a:gd name="connsiteY3" fmla="*/ 99620 h 107708"/>
              <a:gd name="connsiteX4" fmla="*/ 205740 w 1767840"/>
              <a:gd name="connsiteY4" fmla="*/ 92000 h 107708"/>
              <a:gd name="connsiteX5" fmla="*/ 266700 w 1767840"/>
              <a:gd name="connsiteY5" fmla="*/ 53900 h 107708"/>
              <a:gd name="connsiteX6" fmla="*/ 289560 w 1767840"/>
              <a:gd name="connsiteY6" fmla="*/ 38660 h 107708"/>
              <a:gd name="connsiteX7" fmla="*/ 320040 w 1767840"/>
              <a:gd name="connsiteY7" fmla="*/ 23420 h 107708"/>
              <a:gd name="connsiteX8" fmla="*/ 365760 w 1767840"/>
              <a:gd name="connsiteY8" fmla="*/ 560 h 107708"/>
              <a:gd name="connsiteX9" fmla="*/ 411480 w 1767840"/>
              <a:gd name="connsiteY9" fmla="*/ 15800 h 107708"/>
              <a:gd name="connsiteX10" fmla="*/ 434340 w 1767840"/>
              <a:gd name="connsiteY10" fmla="*/ 23420 h 107708"/>
              <a:gd name="connsiteX11" fmla="*/ 464820 w 1767840"/>
              <a:gd name="connsiteY11" fmla="*/ 46280 h 107708"/>
              <a:gd name="connsiteX12" fmla="*/ 510540 w 1767840"/>
              <a:gd name="connsiteY12" fmla="*/ 61520 h 107708"/>
              <a:gd name="connsiteX13" fmla="*/ 541020 w 1767840"/>
              <a:gd name="connsiteY13" fmla="*/ 76760 h 107708"/>
              <a:gd name="connsiteX14" fmla="*/ 579120 w 1767840"/>
              <a:gd name="connsiteY14" fmla="*/ 84380 h 107708"/>
              <a:gd name="connsiteX15" fmla="*/ 609600 w 1767840"/>
              <a:gd name="connsiteY15" fmla="*/ 92000 h 107708"/>
              <a:gd name="connsiteX16" fmla="*/ 685800 w 1767840"/>
              <a:gd name="connsiteY16" fmla="*/ 84380 h 107708"/>
              <a:gd name="connsiteX17" fmla="*/ 708660 w 1767840"/>
              <a:gd name="connsiteY17" fmla="*/ 76760 h 107708"/>
              <a:gd name="connsiteX18" fmla="*/ 739140 w 1767840"/>
              <a:gd name="connsiteY18" fmla="*/ 69140 h 107708"/>
              <a:gd name="connsiteX19" fmla="*/ 762000 w 1767840"/>
              <a:gd name="connsiteY19" fmla="*/ 61520 h 107708"/>
              <a:gd name="connsiteX20" fmla="*/ 815340 w 1767840"/>
              <a:gd name="connsiteY20" fmla="*/ 46280 h 107708"/>
              <a:gd name="connsiteX21" fmla="*/ 838200 w 1767840"/>
              <a:gd name="connsiteY21" fmla="*/ 31040 h 107708"/>
              <a:gd name="connsiteX22" fmla="*/ 929640 w 1767840"/>
              <a:gd name="connsiteY22" fmla="*/ 46280 h 107708"/>
              <a:gd name="connsiteX23" fmla="*/ 952500 w 1767840"/>
              <a:gd name="connsiteY23" fmla="*/ 53900 h 107708"/>
              <a:gd name="connsiteX24" fmla="*/ 975360 w 1767840"/>
              <a:gd name="connsiteY24" fmla="*/ 76760 h 107708"/>
              <a:gd name="connsiteX25" fmla="*/ 1021080 w 1767840"/>
              <a:gd name="connsiteY25" fmla="*/ 99620 h 107708"/>
              <a:gd name="connsiteX26" fmla="*/ 1074420 w 1767840"/>
              <a:gd name="connsiteY26" fmla="*/ 84380 h 107708"/>
              <a:gd name="connsiteX27" fmla="*/ 1097280 w 1767840"/>
              <a:gd name="connsiteY27" fmla="*/ 69140 h 107708"/>
              <a:gd name="connsiteX28" fmla="*/ 1135380 w 1767840"/>
              <a:gd name="connsiteY28" fmla="*/ 61520 h 107708"/>
              <a:gd name="connsiteX29" fmla="*/ 1173480 w 1767840"/>
              <a:gd name="connsiteY29" fmla="*/ 46280 h 107708"/>
              <a:gd name="connsiteX30" fmla="*/ 1203960 w 1767840"/>
              <a:gd name="connsiteY30" fmla="*/ 38660 h 107708"/>
              <a:gd name="connsiteX31" fmla="*/ 1287780 w 1767840"/>
              <a:gd name="connsiteY31" fmla="*/ 15800 h 107708"/>
              <a:gd name="connsiteX32" fmla="*/ 1341120 w 1767840"/>
              <a:gd name="connsiteY32" fmla="*/ 23420 h 107708"/>
              <a:gd name="connsiteX33" fmla="*/ 1371600 w 1767840"/>
              <a:gd name="connsiteY33" fmla="*/ 38660 h 107708"/>
              <a:gd name="connsiteX34" fmla="*/ 1402080 w 1767840"/>
              <a:gd name="connsiteY34" fmla="*/ 46280 h 107708"/>
              <a:gd name="connsiteX35" fmla="*/ 1569720 w 1767840"/>
              <a:gd name="connsiteY35" fmla="*/ 46280 h 107708"/>
              <a:gd name="connsiteX36" fmla="*/ 1653540 w 1767840"/>
              <a:gd name="connsiteY36" fmla="*/ 23420 h 107708"/>
              <a:gd name="connsiteX37" fmla="*/ 1684020 w 1767840"/>
              <a:gd name="connsiteY37" fmla="*/ 15800 h 107708"/>
              <a:gd name="connsiteX38" fmla="*/ 1737360 w 1767840"/>
              <a:gd name="connsiteY38" fmla="*/ 560 h 107708"/>
              <a:gd name="connsiteX39" fmla="*/ 1767840 w 1767840"/>
              <a:gd name="connsiteY39" fmla="*/ 560 h 10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67840" h="107708">
                <a:moveTo>
                  <a:pt x="0" y="15800"/>
                </a:moveTo>
                <a:cubicBezTo>
                  <a:pt x="15240" y="20880"/>
                  <a:pt x="32097" y="22526"/>
                  <a:pt x="45720" y="31040"/>
                </a:cubicBezTo>
                <a:cubicBezTo>
                  <a:pt x="115884" y="74893"/>
                  <a:pt x="-4090" y="37638"/>
                  <a:pt x="91440" y="61520"/>
                </a:cubicBezTo>
                <a:cubicBezTo>
                  <a:pt x="143838" y="113918"/>
                  <a:pt x="118945" y="113828"/>
                  <a:pt x="182880" y="99620"/>
                </a:cubicBezTo>
                <a:cubicBezTo>
                  <a:pt x="190721" y="97878"/>
                  <a:pt x="198120" y="94540"/>
                  <a:pt x="205740" y="92000"/>
                </a:cubicBezTo>
                <a:cubicBezTo>
                  <a:pt x="262670" y="35070"/>
                  <a:pt x="208400" y="78886"/>
                  <a:pt x="266700" y="53900"/>
                </a:cubicBezTo>
                <a:cubicBezTo>
                  <a:pt x="275118" y="50292"/>
                  <a:pt x="281609" y="43204"/>
                  <a:pt x="289560" y="38660"/>
                </a:cubicBezTo>
                <a:cubicBezTo>
                  <a:pt x="299423" y="33024"/>
                  <a:pt x="310177" y="29056"/>
                  <a:pt x="320040" y="23420"/>
                </a:cubicBezTo>
                <a:cubicBezTo>
                  <a:pt x="361400" y="-215"/>
                  <a:pt x="323847" y="14531"/>
                  <a:pt x="365760" y="560"/>
                </a:cubicBezTo>
                <a:lnTo>
                  <a:pt x="411480" y="15800"/>
                </a:lnTo>
                <a:lnTo>
                  <a:pt x="434340" y="23420"/>
                </a:lnTo>
                <a:cubicBezTo>
                  <a:pt x="444500" y="31040"/>
                  <a:pt x="453461" y="40600"/>
                  <a:pt x="464820" y="46280"/>
                </a:cubicBezTo>
                <a:cubicBezTo>
                  <a:pt x="479188" y="53464"/>
                  <a:pt x="496172" y="54336"/>
                  <a:pt x="510540" y="61520"/>
                </a:cubicBezTo>
                <a:cubicBezTo>
                  <a:pt x="520700" y="66600"/>
                  <a:pt x="530244" y="73168"/>
                  <a:pt x="541020" y="76760"/>
                </a:cubicBezTo>
                <a:cubicBezTo>
                  <a:pt x="553307" y="80856"/>
                  <a:pt x="566477" y="81570"/>
                  <a:pt x="579120" y="84380"/>
                </a:cubicBezTo>
                <a:cubicBezTo>
                  <a:pt x="589343" y="86652"/>
                  <a:pt x="599440" y="89460"/>
                  <a:pt x="609600" y="92000"/>
                </a:cubicBezTo>
                <a:cubicBezTo>
                  <a:pt x="635000" y="89460"/>
                  <a:pt x="660570" y="88262"/>
                  <a:pt x="685800" y="84380"/>
                </a:cubicBezTo>
                <a:cubicBezTo>
                  <a:pt x="693739" y="83159"/>
                  <a:pt x="700937" y="78967"/>
                  <a:pt x="708660" y="76760"/>
                </a:cubicBezTo>
                <a:cubicBezTo>
                  <a:pt x="718730" y="73883"/>
                  <a:pt x="729070" y="72017"/>
                  <a:pt x="739140" y="69140"/>
                </a:cubicBezTo>
                <a:cubicBezTo>
                  <a:pt x="746863" y="66933"/>
                  <a:pt x="754277" y="63727"/>
                  <a:pt x="762000" y="61520"/>
                </a:cubicBezTo>
                <a:cubicBezTo>
                  <a:pt x="773393" y="58265"/>
                  <a:pt x="803160" y="52370"/>
                  <a:pt x="815340" y="46280"/>
                </a:cubicBezTo>
                <a:cubicBezTo>
                  <a:pt x="823531" y="42184"/>
                  <a:pt x="830580" y="36120"/>
                  <a:pt x="838200" y="31040"/>
                </a:cubicBezTo>
                <a:cubicBezTo>
                  <a:pt x="868680" y="36120"/>
                  <a:pt x="899340" y="40220"/>
                  <a:pt x="929640" y="46280"/>
                </a:cubicBezTo>
                <a:cubicBezTo>
                  <a:pt x="937516" y="47855"/>
                  <a:pt x="945817" y="49445"/>
                  <a:pt x="952500" y="53900"/>
                </a:cubicBezTo>
                <a:cubicBezTo>
                  <a:pt x="961466" y="59878"/>
                  <a:pt x="967081" y="69861"/>
                  <a:pt x="975360" y="76760"/>
                </a:cubicBezTo>
                <a:cubicBezTo>
                  <a:pt x="995055" y="93173"/>
                  <a:pt x="998169" y="91983"/>
                  <a:pt x="1021080" y="99620"/>
                </a:cubicBezTo>
                <a:cubicBezTo>
                  <a:pt x="1038860" y="94540"/>
                  <a:pt x="1057251" y="91248"/>
                  <a:pt x="1074420" y="84380"/>
                </a:cubicBezTo>
                <a:cubicBezTo>
                  <a:pt x="1082923" y="80979"/>
                  <a:pt x="1088705" y="72356"/>
                  <a:pt x="1097280" y="69140"/>
                </a:cubicBezTo>
                <a:cubicBezTo>
                  <a:pt x="1109407" y="64592"/>
                  <a:pt x="1122975" y="65242"/>
                  <a:pt x="1135380" y="61520"/>
                </a:cubicBezTo>
                <a:cubicBezTo>
                  <a:pt x="1148481" y="57590"/>
                  <a:pt x="1160504" y="50605"/>
                  <a:pt x="1173480" y="46280"/>
                </a:cubicBezTo>
                <a:cubicBezTo>
                  <a:pt x="1183415" y="42968"/>
                  <a:pt x="1193856" y="41416"/>
                  <a:pt x="1203960" y="38660"/>
                </a:cubicBezTo>
                <a:cubicBezTo>
                  <a:pt x="1303604" y="11484"/>
                  <a:pt x="1218839" y="33035"/>
                  <a:pt x="1287780" y="15800"/>
                </a:cubicBezTo>
                <a:cubicBezTo>
                  <a:pt x="1305560" y="18340"/>
                  <a:pt x="1323792" y="18694"/>
                  <a:pt x="1341120" y="23420"/>
                </a:cubicBezTo>
                <a:cubicBezTo>
                  <a:pt x="1352079" y="26409"/>
                  <a:pt x="1360964" y="34672"/>
                  <a:pt x="1371600" y="38660"/>
                </a:cubicBezTo>
                <a:cubicBezTo>
                  <a:pt x="1381406" y="42337"/>
                  <a:pt x="1391920" y="43740"/>
                  <a:pt x="1402080" y="46280"/>
                </a:cubicBezTo>
                <a:cubicBezTo>
                  <a:pt x="1458698" y="102898"/>
                  <a:pt x="1417874" y="74400"/>
                  <a:pt x="1569720" y="46280"/>
                </a:cubicBezTo>
                <a:cubicBezTo>
                  <a:pt x="1646927" y="31982"/>
                  <a:pt x="1607567" y="36555"/>
                  <a:pt x="1653540" y="23420"/>
                </a:cubicBezTo>
                <a:cubicBezTo>
                  <a:pt x="1663610" y="20543"/>
                  <a:pt x="1673950" y="18677"/>
                  <a:pt x="1684020" y="15800"/>
                </a:cubicBezTo>
                <a:cubicBezTo>
                  <a:pt x="1703702" y="10177"/>
                  <a:pt x="1716185" y="3207"/>
                  <a:pt x="1737360" y="560"/>
                </a:cubicBezTo>
                <a:cubicBezTo>
                  <a:pt x="1747442" y="-700"/>
                  <a:pt x="1757680" y="560"/>
                  <a:pt x="1767840" y="56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3427A6-6F89-40F1-A5C1-60CA5571F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35" y="2046766"/>
            <a:ext cx="8610730" cy="27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151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5.3.2.1 Cypher</a:t>
            </a:r>
            <a:r>
              <a:rPr lang="zh-CN" altLang="en-US" sz="2400" b="1" dirty="0"/>
              <a:t>对象创建（续）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创建路径（含多个顶点和边）</a:t>
            </a:r>
            <a:endParaRPr lang="en-US" altLang="zh-CN" sz="2400" b="1" dirty="0"/>
          </a:p>
          <a:p>
            <a:r>
              <a:rPr lang="en-US" altLang="zh-CN" sz="2400" dirty="0"/>
              <a:t>CREATE (n1)</a:t>
            </a:r>
            <a:r>
              <a:rPr lang="en-US" altLang="zh-CN" sz="2400" dirty="0">
                <a:solidFill>
                  <a:srgbClr val="FF0000"/>
                </a:solidFill>
              </a:rPr>
              <a:t>-[&lt;rname1&gt;:&lt;label-name&gt;]-&gt;</a:t>
            </a:r>
            <a:r>
              <a:rPr lang="en-US" altLang="zh-CN" sz="2400" dirty="0"/>
              <a:t>(n2)</a:t>
            </a:r>
            <a:r>
              <a:rPr lang="en-US" altLang="zh-CN" sz="2400" dirty="0">
                <a:solidFill>
                  <a:srgbClr val="FF0000"/>
                </a:solidFill>
              </a:rPr>
              <a:t>-[&lt;rname2&gt;:&lt;label-name&gt;]-&gt;</a:t>
            </a:r>
            <a:r>
              <a:rPr lang="en-US" altLang="zh-CN" sz="2400" dirty="0"/>
              <a:t>(n3)</a:t>
            </a:r>
            <a:r>
              <a:rPr lang="en-US" altLang="zh-CN" sz="2400" dirty="0">
                <a:solidFill>
                  <a:srgbClr val="FF0000"/>
                </a:solidFill>
              </a:rPr>
              <a:t>-[&lt;rname3&gt;:&lt;label-name&gt;]-&gt;</a:t>
            </a:r>
            <a:r>
              <a:rPr lang="en-US" altLang="zh-CN" sz="2400" dirty="0"/>
              <a:t>(n4)  </a:t>
            </a:r>
            <a:r>
              <a:rPr lang="en-US" altLang="zh-CN" sz="2400" dirty="0">
                <a:solidFill>
                  <a:srgbClr val="00B0F0"/>
                </a:solidFill>
              </a:rPr>
              <a:t>//4</a:t>
            </a:r>
            <a:r>
              <a:rPr lang="zh-CN" altLang="en-US" sz="2400" dirty="0">
                <a:solidFill>
                  <a:srgbClr val="00B0F0"/>
                </a:solidFill>
              </a:rPr>
              <a:t>个顶点</a:t>
            </a:r>
            <a:r>
              <a:rPr lang="en-US" altLang="zh-CN" sz="2400" dirty="0">
                <a:solidFill>
                  <a:srgbClr val="00B0F0"/>
                </a:solidFill>
              </a:rPr>
              <a:t>3</a:t>
            </a:r>
            <a:r>
              <a:rPr lang="zh-CN" altLang="en-US" sz="2400" dirty="0">
                <a:solidFill>
                  <a:srgbClr val="00B0F0"/>
                </a:solidFill>
              </a:rPr>
              <a:t>条边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b="1" dirty="0"/>
              <a:t>创建带有两条路径的树</a:t>
            </a:r>
            <a:endParaRPr lang="en-US" altLang="zh-CN" sz="2400" b="1" dirty="0"/>
          </a:p>
          <a:p>
            <a:r>
              <a:rPr lang="en-US" altLang="zh-CN" sz="2400" dirty="0"/>
              <a:t>CREATE (n1)</a:t>
            </a:r>
            <a:r>
              <a:rPr lang="en-US" altLang="zh-CN" sz="2400" dirty="0">
                <a:solidFill>
                  <a:srgbClr val="FF0000"/>
                </a:solidFill>
              </a:rPr>
              <a:t>-[&lt;rname1&gt;:&lt;label-name&gt;]-&gt;</a:t>
            </a:r>
            <a:r>
              <a:rPr lang="en-US" altLang="zh-CN" sz="2400" dirty="0"/>
              <a:t>(n2)</a:t>
            </a:r>
          </a:p>
          <a:p>
            <a:r>
              <a:rPr lang="en-US" altLang="zh-CN" sz="2400" dirty="0"/>
              <a:t>CREATE (n1)</a:t>
            </a:r>
            <a:r>
              <a:rPr lang="en-US" altLang="zh-CN" sz="2400" dirty="0">
                <a:solidFill>
                  <a:srgbClr val="FF0000"/>
                </a:solidFill>
              </a:rPr>
              <a:t>-[&lt;rname2&gt;:&lt;label-name&gt;]-&gt;</a:t>
            </a:r>
            <a:r>
              <a:rPr lang="en-US" altLang="zh-CN" sz="2400" dirty="0"/>
              <a:t>(n3)</a:t>
            </a:r>
            <a:r>
              <a:rPr lang="en-US" altLang="zh-CN" sz="2400" dirty="0">
                <a:solidFill>
                  <a:srgbClr val="FF0000"/>
                </a:solidFill>
              </a:rPr>
              <a:t>-[&lt;rname3&gt;:&lt;label-name&gt;]-&gt;</a:t>
            </a:r>
            <a:r>
              <a:rPr lang="en-US" altLang="zh-CN" sz="2400" dirty="0"/>
              <a:t>(n4)</a:t>
            </a:r>
          </a:p>
          <a:p>
            <a:r>
              <a:rPr lang="zh-CN" altLang="en-US" sz="2400" b="1" dirty="0"/>
              <a:t>创建多个顶点之间的完全图。。。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7270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检索顶点</a:t>
            </a:r>
            <a:endParaRPr lang="en-US" altLang="zh-CN" sz="2400" b="1" dirty="0"/>
          </a:p>
          <a:p>
            <a:r>
              <a:rPr lang="zh-CN" altLang="en-US" sz="2400" dirty="0"/>
              <a:t>例：查找并返回所有顶点</a:t>
            </a:r>
            <a:endParaRPr lang="en-US" altLang="zh-CN" sz="2400" dirty="0"/>
          </a:p>
          <a:p>
            <a:r>
              <a:rPr lang="en-US" altLang="zh-CN" sz="2400" dirty="0"/>
              <a:t>MATCH(n)</a:t>
            </a:r>
          </a:p>
          <a:p>
            <a:r>
              <a:rPr lang="en-US" altLang="zh-CN" sz="2400" dirty="0"/>
              <a:t>RETURN n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例：查找带有</a:t>
            </a:r>
            <a:r>
              <a:rPr lang="zh-CN" altLang="en-US" sz="2400" dirty="0">
                <a:solidFill>
                  <a:srgbClr val="FF0000"/>
                </a:solidFill>
              </a:rPr>
              <a:t>某一类标签</a:t>
            </a:r>
            <a:r>
              <a:rPr lang="zh-CN" altLang="en-US" sz="2400" dirty="0"/>
              <a:t>的顶点，并返回该类型顶点的信息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查找带有</a:t>
            </a:r>
            <a:r>
              <a:rPr lang="en-US" altLang="zh-CN" sz="2400" dirty="0">
                <a:solidFill>
                  <a:srgbClr val="00B0F0"/>
                </a:solidFill>
              </a:rPr>
              <a:t>movie</a:t>
            </a:r>
            <a:r>
              <a:rPr lang="zh-CN" altLang="en-US" sz="2400" dirty="0">
                <a:solidFill>
                  <a:srgbClr val="00B0F0"/>
                </a:solidFill>
              </a:rPr>
              <a:t>标签的顶点信息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MATCH(n</a:t>
            </a:r>
            <a:r>
              <a:rPr lang="en-US" altLang="zh-CN" sz="2400" dirty="0">
                <a:solidFill>
                  <a:srgbClr val="FF0000"/>
                </a:solidFill>
              </a:rPr>
              <a:t>:movie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RETURN 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6887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检索顶点（续）</a:t>
            </a:r>
            <a:endParaRPr lang="en-US" altLang="zh-CN" sz="2400" b="1" dirty="0"/>
          </a:p>
          <a:p>
            <a:r>
              <a:rPr lang="zh-CN" altLang="en-US" sz="2400" dirty="0"/>
              <a:t>例：查找带有某一类标签的顶点，并返回该类型</a:t>
            </a:r>
            <a:r>
              <a:rPr lang="zh-CN" altLang="en-US" sz="2400" dirty="0">
                <a:solidFill>
                  <a:srgbClr val="FF0000"/>
                </a:solidFill>
              </a:rPr>
              <a:t>顶点的投影信息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查找带有</a:t>
            </a:r>
            <a:r>
              <a:rPr lang="en-US" altLang="zh-CN" sz="2400" dirty="0">
                <a:solidFill>
                  <a:srgbClr val="00B0F0"/>
                </a:solidFill>
              </a:rPr>
              <a:t>movie</a:t>
            </a:r>
            <a:r>
              <a:rPr lang="zh-CN" altLang="en-US" sz="2400" dirty="0">
                <a:solidFill>
                  <a:srgbClr val="00B0F0"/>
                </a:solidFill>
              </a:rPr>
              <a:t>标签的顶点，返回这些顶点的名称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MATCH(n:movie)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n.</a:t>
            </a:r>
            <a:r>
              <a:rPr lang="zh-CN" altLang="en-US" sz="2400" dirty="0">
                <a:solidFill>
                  <a:srgbClr val="FF0000"/>
                </a:solidFill>
              </a:rPr>
              <a:t>名称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例：查找</a:t>
            </a:r>
            <a:r>
              <a:rPr lang="zh-CN" altLang="en-US" sz="2400" dirty="0">
                <a:solidFill>
                  <a:srgbClr val="FF0000"/>
                </a:solidFill>
              </a:rPr>
              <a:t>带限制条件</a:t>
            </a:r>
            <a:r>
              <a:rPr lang="zh-CN" altLang="en-US" sz="2400" dirty="0"/>
              <a:t>的某一类标签的顶点，并返回该类型顶点的上映年份</a:t>
            </a:r>
            <a:endParaRPr lang="en-US" altLang="zh-CN" sz="2400" dirty="0"/>
          </a:p>
          <a:p>
            <a:r>
              <a:rPr lang="en-US" altLang="zh-CN" sz="2400" dirty="0"/>
              <a:t>MATCH(n:movie{</a:t>
            </a:r>
            <a:r>
              <a:rPr lang="zh-CN" altLang="en-US" sz="2400" dirty="0"/>
              <a:t>名称</a:t>
            </a:r>
            <a:r>
              <a:rPr lang="en-US" altLang="zh-CN" sz="2400" dirty="0"/>
              <a:t>:</a:t>
            </a:r>
            <a:r>
              <a:rPr lang="zh-CN" altLang="en-US" sz="2400" dirty="0"/>
              <a:t>‘喜剧之王’</a:t>
            </a:r>
            <a:r>
              <a:rPr lang="en-US" altLang="zh-CN" sz="2400" dirty="0"/>
              <a:t>})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节点名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标签</a:t>
            </a:r>
            <a:r>
              <a:rPr lang="en-US" altLang="zh-CN" sz="2400" dirty="0">
                <a:solidFill>
                  <a:srgbClr val="00B0F0"/>
                </a:solidFill>
              </a:rPr>
              <a:t>{</a:t>
            </a:r>
            <a:r>
              <a:rPr lang="zh-CN" altLang="en-US" sz="2400" dirty="0">
                <a:solidFill>
                  <a:srgbClr val="00B0F0"/>
                </a:solidFill>
              </a:rPr>
              <a:t>属性名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属性值</a:t>
            </a:r>
            <a:r>
              <a:rPr lang="en-US" altLang="zh-CN" sz="2400" dirty="0">
                <a:solidFill>
                  <a:srgbClr val="00B0F0"/>
                </a:solidFill>
              </a:rPr>
              <a:t>}</a:t>
            </a:r>
          </a:p>
          <a:p>
            <a:r>
              <a:rPr lang="en-US" altLang="zh-CN" sz="2400" dirty="0"/>
              <a:t>RETURN n.</a:t>
            </a:r>
            <a:r>
              <a:rPr lang="zh-CN" altLang="en-US" sz="2400" dirty="0"/>
              <a:t>上映年份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7469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WHERE</a:t>
            </a:r>
            <a:r>
              <a:rPr lang="zh-CN" altLang="en-US" sz="2400" b="1" dirty="0"/>
              <a:t>子句</a:t>
            </a:r>
            <a:endParaRPr lang="en-US" altLang="zh-CN" sz="2400" b="1" dirty="0"/>
          </a:p>
          <a:p>
            <a:r>
              <a:rPr lang="en-US" altLang="zh-CN" sz="2400" dirty="0"/>
              <a:t>       WHERE</a:t>
            </a:r>
            <a:r>
              <a:rPr lang="zh-CN" altLang="en-US" sz="2400" dirty="0"/>
              <a:t>子句用来</a:t>
            </a:r>
            <a:r>
              <a:rPr lang="zh-CN" altLang="en-US" sz="2400" dirty="0">
                <a:solidFill>
                  <a:srgbClr val="FF0000"/>
                </a:solidFill>
              </a:rPr>
              <a:t>过滤检索的结果</a:t>
            </a:r>
            <a:r>
              <a:rPr lang="zh-CN" altLang="en-US" sz="2400" dirty="0"/>
              <a:t>，与</a:t>
            </a:r>
            <a:r>
              <a:rPr lang="en-US" altLang="zh-CN" sz="2400" dirty="0"/>
              <a:t>SQL</a:t>
            </a:r>
            <a:r>
              <a:rPr lang="zh-CN" altLang="en-US" sz="2400" dirty="0"/>
              <a:t>中的</a:t>
            </a:r>
            <a:r>
              <a:rPr lang="en-US" altLang="zh-CN" sz="2400" dirty="0"/>
              <a:t>WHERE</a:t>
            </a:r>
            <a:r>
              <a:rPr lang="zh-CN" altLang="en-US" sz="2400" dirty="0"/>
              <a:t>子句类似。</a:t>
            </a:r>
            <a:r>
              <a:rPr lang="en-US" altLang="zh-CN" sz="2400" dirty="0"/>
              <a:t>Cypher</a:t>
            </a:r>
            <a:r>
              <a:rPr lang="zh-CN" altLang="en-US" sz="2400" dirty="0"/>
              <a:t>在</a:t>
            </a:r>
            <a:r>
              <a:rPr lang="en-US" altLang="zh-CN" sz="2400" dirty="0"/>
              <a:t>WHERE</a:t>
            </a:r>
            <a:r>
              <a:rPr lang="zh-CN" altLang="en-US" sz="2400" dirty="0"/>
              <a:t>子句中也使用逻辑运算符</a:t>
            </a:r>
            <a:r>
              <a:rPr lang="en-US" altLang="zh-CN" sz="2400" dirty="0"/>
              <a:t>AND</a:t>
            </a:r>
            <a:r>
              <a:rPr lang="zh-CN" altLang="en-US" sz="2400" dirty="0"/>
              <a:t>、</a:t>
            </a:r>
            <a:r>
              <a:rPr lang="en-US" altLang="zh-CN" sz="2400" dirty="0"/>
              <a:t>OR</a:t>
            </a:r>
            <a:r>
              <a:rPr lang="zh-CN" altLang="en-US" sz="2400" dirty="0"/>
              <a:t>、</a:t>
            </a:r>
            <a:r>
              <a:rPr lang="en-US" altLang="zh-CN" sz="2400" dirty="0"/>
              <a:t>NOT</a:t>
            </a:r>
            <a:r>
              <a:rPr lang="zh-CN" altLang="en-US" sz="2400" dirty="0"/>
              <a:t>和</a:t>
            </a:r>
            <a:r>
              <a:rPr lang="en-US" altLang="zh-CN" sz="2400" dirty="0"/>
              <a:t>XOR</a:t>
            </a:r>
            <a:r>
              <a:rPr lang="zh-CN" altLang="en-US" sz="2400" dirty="0"/>
              <a:t>，逻辑运算符的对象可以包含比较运算符，能够对字符串、数字、日期、算数表达式进行比较（</a:t>
            </a:r>
            <a:r>
              <a:rPr lang="en-US" altLang="zh-CN" sz="2400" dirty="0"/>
              <a:t>=, &lt;&gt;, &gt;, &lt;, &gt;=, &lt;=</a:t>
            </a:r>
            <a:r>
              <a:rPr lang="zh-CN" altLang="en-US" sz="2400" dirty="0"/>
              <a:t>）。</a:t>
            </a:r>
            <a:endParaRPr lang="en-US" altLang="zh-CN" sz="2400" dirty="0"/>
          </a:p>
          <a:p>
            <a:r>
              <a:rPr lang="zh-CN" altLang="en-US" sz="2400" dirty="0"/>
              <a:t>例：查找片名为喜剧之王的电影的上映年份</a:t>
            </a:r>
            <a:endParaRPr lang="en-US" altLang="zh-CN" sz="2400" dirty="0"/>
          </a:p>
          <a:p>
            <a:r>
              <a:rPr lang="en-US" altLang="zh-CN" sz="2400" dirty="0"/>
              <a:t>MATCH(n:movie)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节点名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标签</a:t>
            </a:r>
            <a:r>
              <a:rPr lang="en-US" altLang="zh-CN" sz="2400" dirty="0">
                <a:solidFill>
                  <a:srgbClr val="00B0F0"/>
                </a:solidFill>
              </a:rPr>
              <a:t>{</a:t>
            </a:r>
            <a:r>
              <a:rPr lang="zh-CN" altLang="en-US" sz="2400" dirty="0">
                <a:solidFill>
                  <a:srgbClr val="00B0F0"/>
                </a:solidFill>
              </a:rPr>
              <a:t>属性名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属性值</a:t>
            </a:r>
            <a:r>
              <a:rPr lang="en-US" altLang="zh-CN" sz="2400" dirty="0">
                <a:solidFill>
                  <a:srgbClr val="00B0F0"/>
                </a:solidFill>
              </a:rPr>
              <a:t>}</a:t>
            </a:r>
          </a:p>
          <a:p>
            <a:r>
              <a:rPr lang="en-US" altLang="zh-CN" sz="2400" dirty="0"/>
              <a:t>WHERE n.</a:t>
            </a:r>
            <a:r>
              <a:rPr lang="zh-CN" altLang="en-US" sz="2400" dirty="0"/>
              <a:t>名称</a:t>
            </a:r>
            <a:r>
              <a:rPr lang="en-US" altLang="zh-CN" sz="2400" dirty="0"/>
              <a:t>=</a:t>
            </a:r>
            <a:r>
              <a:rPr lang="zh-CN" altLang="en-US" sz="2400" dirty="0"/>
              <a:t>‘喜剧之王’</a:t>
            </a:r>
            <a:endParaRPr lang="en-US" altLang="zh-CN" sz="2400" dirty="0"/>
          </a:p>
          <a:p>
            <a:r>
              <a:rPr lang="en-US" altLang="zh-CN" sz="2400" dirty="0"/>
              <a:t>RETURN n.</a:t>
            </a:r>
            <a:r>
              <a:rPr lang="zh-CN" altLang="en-US" sz="2400" dirty="0"/>
              <a:t>上映年份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8867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 lnSpcReduction="10000"/>
          </a:bodyPr>
          <a:lstStyle/>
          <a:p>
            <a:r>
              <a:rPr lang="zh-CN" altLang="en-US" sz="2400" b="1" dirty="0"/>
              <a:t>正则表达式</a:t>
            </a:r>
            <a:r>
              <a:rPr lang="zh-CN" altLang="en-US" sz="2400" dirty="0"/>
              <a:t>：可以通过使用</a:t>
            </a:r>
            <a:r>
              <a:rPr lang="en-US" altLang="zh-CN" sz="2400" dirty="0"/>
              <a:t>=~ /regexp/</a:t>
            </a:r>
            <a:r>
              <a:rPr lang="zh-CN" altLang="en-US" sz="2400" dirty="0"/>
              <a:t>来匹配正则表达式。</a:t>
            </a:r>
            <a:endParaRPr lang="en-US" altLang="zh-CN" sz="2400" dirty="0"/>
          </a:p>
          <a:p>
            <a:r>
              <a:rPr lang="zh-CN" altLang="en-US" sz="2400" dirty="0"/>
              <a:t>例：查询名字以‘</a:t>
            </a:r>
            <a:r>
              <a:rPr lang="en-US" altLang="zh-CN" sz="2400" dirty="0"/>
              <a:t>Tom</a:t>
            </a:r>
            <a:r>
              <a:rPr lang="zh-CN" altLang="en-US" sz="2400" dirty="0"/>
              <a:t>’字符串开头的演员</a:t>
            </a:r>
          </a:p>
          <a:p>
            <a:r>
              <a:rPr lang="en-US" altLang="zh-CN" sz="2400" dirty="0"/>
              <a:t>MATCH(n:actor)</a:t>
            </a:r>
          </a:p>
          <a:p>
            <a:r>
              <a:rPr lang="en-US" altLang="zh-CN" sz="2400" dirty="0"/>
              <a:t>WHERE n.name =</a:t>
            </a:r>
            <a:r>
              <a:rPr lang="en-US" altLang="zh-CN" sz="2400" dirty="0">
                <a:solidFill>
                  <a:srgbClr val="FF0000"/>
                </a:solidFill>
              </a:rPr>
              <a:t>~ ‘Tom.*’</a:t>
            </a:r>
          </a:p>
          <a:p>
            <a:r>
              <a:rPr lang="en-US" altLang="zh-CN" sz="2400" dirty="0"/>
              <a:t>RETURN n</a:t>
            </a:r>
          </a:p>
          <a:p>
            <a:r>
              <a:rPr lang="zh-CN" altLang="en-US" sz="2400" b="1" dirty="0"/>
              <a:t>转义正则表达式</a:t>
            </a:r>
            <a:r>
              <a:rPr lang="zh-CN" altLang="en-US" sz="2400" dirty="0"/>
              <a:t>：正则表达式中需要字符本身，通过转义“</a:t>
            </a:r>
            <a:r>
              <a:rPr lang="en-US" altLang="zh-CN" sz="2400" dirty="0"/>
              <a:t>\</a:t>
            </a:r>
            <a:r>
              <a:rPr lang="zh-CN" altLang="en-US" sz="2400" dirty="0"/>
              <a:t>”表达转移实现</a:t>
            </a:r>
            <a:endParaRPr lang="en-US" altLang="zh-CN" sz="2400" dirty="0"/>
          </a:p>
          <a:p>
            <a:r>
              <a:rPr lang="zh-CN" altLang="en-US" sz="2400" dirty="0"/>
              <a:t>例：在正则表达式中需要有斜杠</a:t>
            </a:r>
            <a:r>
              <a:rPr lang="en-US" altLang="zh-CN" sz="2400" dirty="0"/>
              <a:t>’/’</a:t>
            </a:r>
            <a:endParaRPr lang="zh-CN" altLang="en-US" sz="2400" dirty="0"/>
          </a:p>
          <a:p>
            <a:r>
              <a:rPr lang="en-US" altLang="zh-CN" sz="2400" dirty="0"/>
              <a:t>MATCH(n:actor)</a:t>
            </a:r>
          </a:p>
          <a:p>
            <a:r>
              <a:rPr lang="en-US" altLang="zh-CN" sz="2400" dirty="0"/>
              <a:t>WHERE n.name =~ ‘Tom</a:t>
            </a:r>
            <a:r>
              <a:rPr lang="en-US" altLang="zh-CN" sz="2400" dirty="0">
                <a:solidFill>
                  <a:srgbClr val="FF0000"/>
                </a:solidFill>
              </a:rPr>
              <a:t>\</a:t>
            </a:r>
            <a:r>
              <a:rPr lang="en-US" altLang="zh-CN" sz="2400" dirty="0"/>
              <a:t>/.*’</a:t>
            </a:r>
          </a:p>
          <a:p>
            <a:r>
              <a:rPr lang="en-US" altLang="zh-CN" sz="2400" dirty="0"/>
              <a:t>RETURN 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94</a:t>
            </a:fld>
            <a:endParaRPr lang="zh-CN" altLang="en-US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ED4F6270-95F8-4C31-BFF7-C9D09CC25FF6}"/>
              </a:ext>
            </a:extLst>
          </p:cNvPr>
          <p:cNvSpPr/>
          <p:nvPr/>
        </p:nvSpPr>
        <p:spPr>
          <a:xfrm>
            <a:off x="6243782" y="2419041"/>
            <a:ext cx="4433453" cy="920336"/>
          </a:xfrm>
          <a:prstGeom prst="wedgeRoundRectCallout">
            <a:avLst>
              <a:gd name="adj1" fmla="val -65208"/>
              <a:gd name="adj2" fmla="val 3440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/>
              <a:t>.</a:t>
            </a:r>
            <a:r>
              <a:rPr lang="zh-CN" altLang="en-US" sz="2000" dirty="0">
                <a:solidFill>
                  <a:schemeClr val="tx1"/>
                </a:solidFill>
              </a:rPr>
              <a:t>用来匹配除换行符</a:t>
            </a:r>
            <a:r>
              <a:rPr lang="en-US" altLang="zh-CN" sz="2000" dirty="0">
                <a:solidFill>
                  <a:schemeClr val="tx1"/>
                </a:solidFill>
              </a:rPr>
              <a:t>\n</a:t>
            </a:r>
            <a:r>
              <a:rPr lang="zh-CN" altLang="en-US" sz="2000" dirty="0">
                <a:solidFill>
                  <a:schemeClr val="tx1"/>
                </a:solidFill>
              </a:rPr>
              <a:t>以外的任意字符</a:t>
            </a:r>
            <a:br>
              <a:rPr lang="zh-CN" altLang="en-US" sz="2000" dirty="0"/>
            </a:br>
            <a:r>
              <a:rPr lang="zh-CN" altLang="en-US" sz="2000" dirty="0"/>
              <a:t>*</a:t>
            </a:r>
            <a:r>
              <a:rPr lang="zh-CN" altLang="en-US" sz="2000" dirty="0">
                <a:solidFill>
                  <a:schemeClr val="tx1"/>
                </a:solidFill>
              </a:rPr>
              <a:t>用来匹配前面的子表达式任意次</a:t>
            </a:r>
            <a:br>
              <a:rPr lang="zh-CN" altLang="en-US" sz="2000" dirty="0"/>
            </a:b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99816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5913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1205"/>
            <a:ext cx="10515600" cy="6096795"/>
          </a:xfrm>
        </p:spPr>
        <p:txBody>
          <a:bodyPr>
            <a:noAutofit/>
          </a:bodyPr>
          <a:lstStyle/>
          <a:p>
            <a:r>
              <a:rPr lang="zh-CN" altLang="en-US" sz="2200" b="1" dirty="0"/>
              <a:t>不区分大小写的正则表达式</a:t>
            </a:r>
            <a:r>
              <a:rPr lang="zh-CN" altLang="en-US" sz="2200" dirty="0"/>
              <a:t>：在正则表达式前加上</a:t>
            </a:r>
            <a:r>
              <a:rPr lang="en-US" altLang="zh-CN" sz="2200" dirty="0">
                <a:solidFill>
                  <a:srgbClr val="FF0000"/>
                </a:solidFill>
              </a:rPr>
              <a:t>?i</a:t>
            </a:r>
            <a:r>
              <a:rPr lang="zh-CN" altLang="en-US" sz="2200" dirty="0"/>
              <a:t>，整个正则表达式将会忽略大小写。</a:t>
            </a:r>
            <a:endParaRPr lang="en-US" altLang="zh-CN" sz="2200" dirty="0"/>
          </a:p>
          <a:p>
            <a:r>
              <a:rPr lang="zh-CN" altLang="en-US" sz="2200" dirty="0"/>
              <a:t>例：</a:t>
            </a:r>
            <a:r>
              <a:rPr lang="en-US" altLang="zh-CN" sz="2200" dirty="0"/>
              <a:t>MATCH(n:actor)</a:t>
            </a:r>
          </a:p>
          <a:p>
            <a:r>
              <a:rPr lang="en-US" altLang="zh-CN" sz="2200" dirty="0"/>
              <a:t>WHERE n.name =~ ‘(</a:t>
            </a:r>
            <a:r>
              <a:rPr lang="en-US" altLang="zh-CN" sz="2200" dirty="0">
                <a:solidFill>
                  <a:srgbClr val="FF0000"/>
                </a:solidFill>
              </a:rPr>
              <a:t>?i</a:t>
            </a:r>
            <a:r>
              <a:rPr lang="en-US" altLang="zh-CN" sz="2200" dirty="0"/>
              <a:t>)tom.*’</a:t>
            </a:r>
          </a:p>
          <a:p>
            <a:r>
              <a:rPr lang="en-US" altLang="zh-CN" sz="2200" dirty="0"/>
              <a:t>RETURN n   </a:t>
            </a:r>
            <a:r>
              <a:rPr lang="en-US" altLang="zh-CN" sz="2200" dirty="0">
                <a:solidFill>
                  <a:srgbClr val="00B0F0"/>
                </a:solidFill>
              </a:rPr>
              <a:t>//Tom</a:t>
            </a:r>
            <a:r>
              <a:rPr lang="zh-CN" altLang="en-US" sz="2200" dirty="0">
                <a:solidFill>
                  <a:srgbClr val="00B0F0"/>
                </a:solidFill>
              </a:rPr>
              <a:t>、</a:t>
            </a:r>
            <a:r>
              <a:rPr lang="en-US" altLang="zh-CN" sz="2200" dirty="0">
                <a:solidFill>
                  <a:srgbClr val="00B0F0"/>
                </a:solidFill>
              </a:rPr>
              <a:t>Tomas…</a:t>
            </a:r>
          </a:p>
          <a:p>
            <a:r>
              <a:rPr lang="zh-CN" altLang="en-US" sz="2200" b="1" dirty="0"/>
              <a:t>关系类型上的过滤</a:t>
            </a:r>
            <a:r>
              <a:rPr lang="zh-CN" altLang="en-US" sz="2200" dirty="0"/>
              <a:t>：可以先通过</a:t>
            </a:r>
            <a:r>
              <a:rPr lang="en-US" altLang="zh-CN" sz="2200" dirty="0"/>
              <a:t>match</a:t>
            </a:r>
            <a:r>
              <a:rPr lang="zh-CN" altLang="en-US" sz="2200" dirty="0"/>
              <a:t>匹配相应的关系，再使用明确的</a:t>
            </a:r>
            <a:r>
              <a:rPr lang="en-US" altLang="zh-CN" sz="2200" dirty="0"/>
              <a:t>type</a:t>
            </a:r>
            <a:r>
              <a:rPr lang="zh-CN" altLang="en-US" sz="2200" dirty="0"/>
              <a:t>属性</a:t>
            </a:r>
            <a:r>
              <a:rPr lang="zh-CN" altLang="en-US" sz="2200" dirty="0">
                <a:solidFill>
                  <a:srgbClr val="FF0000"/>
                </a:solidFill>
              </a:rPr>
              <a:t>对关系类型名作一个正则比较</a:t>
            </a:r>
            <a:r>
              <a:rPr lang="zh-CN" altLang="en-US" sz="2200" dirty="0"/>
              <a:t>。</a:t>
            </a:r>
          </a:p>
          <a:p>
            <a:r>
              <a:rPr lang="zh-CN" altLang="en-US" sz="2200" dirty="0"/>
              <a:t>例：查询以</a:t>
            </a:r>
            <a:r>
              <a:rPr lang="en-US" altLang="zh-CN" sz="2200" dirty="0"/>
              <a:t>node(3)</a:t>
            </a:r>
            <a:r>
              <a:rPr lang="zh-CN" altLang="en-US" sz="2200" dirty="0"/>
              <a:t>顶点为起点的边，且边的类型名以</a:t>
            </a:r>
            <a:r>
              <a:rPr lang="en-US" altLang="zh-CN" sz="2200" dirty="0"/>
              <a:t>K</a:t>
            </a:r>
            <a:r>
              <a:rPr lang="zh-CN" altLang="en-US" sz="2200" dirty="0"/>
              <a:t>开头</a:t>
            </a:r>
            <a:endParaRPr lang="en-US" altLang="zh-CN" sz="2200" dirty="0"/>
          </a:p>
          <a:p>
            <a:r>
              <a:rPr lang="en-US" altLang="zh-CN" sz="2400" dirty="0"/>
              <a:t>MATCH (n) WHERE id(n) = 3 </a:t>
            </a:r>
          </a:p>
          <a:p>
            <a:r>
              <a:rPr lang="en-US" altLang="zh-CN" sz="2200" dirty="0"/>
              <a:t>MATCH (n)-[r]-&gt;( )</a:t>
            </a:r>
            <a:endParaRPr lang="zh-CN" altLang="en-US" sz="2200" dirty="0"/>
          </a:p>
          <a:p>
            <a:r>
              <a:rPr lang="en-US" altLang="zh-CN" sz="2200" dirty="0"/>
              <a:t>WHERE type(r) =</a:t>
            </a:r>
            <a:r>
              <a:rPr lang="en-US" altLang="zh-CN" sz="2200" dirty="0">
                <a:solidFill>
                  <a:srgbClr val="FF0000"/>
                </a:solidFill>
              </a:rPr>
              <a:t>~‘K.*’</a:t>
            </a:r>
            <a:endParaRPr lang="zh-CN" altLang="en-US" sz="2200" dirty="0">
              <a:solidFill>
                <a:srgbClr val="FF0000"/>
              </a:solidFill>
            </a:endParaRPr>
          </a:p>
          <a:p>
            <a:r>
              <a:rPr lang="en-US" altLang="zh-CN" sz="2200" dirty="0"/>
              <a:t>RETURN r</a:t>
            </a:r>
            <a:endParaRPr lang="en-US" altLang="zh-CN" sz="22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2290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5.3.2.3 Cypher</a:t>
            </a:r>
            <a:r>
              <a:rPr lang="zh-CN" altLang="en-US" sz="2400" b="1" dirty="0"/>
              <a:t>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      图匹配查询的基本思路是通过</a:t>
            </a:r>
            <a:r>
              <a:rPr lang="en-US" altLang="zh-CN" sz="2400" dirty="0"/>
              <a:t>MATCH</a:t>
            </a:r>
            <a:r>
              <a:rPr lang="zh-CN" altLang="en-US" sz="2400" dirty="0"/>
              <a:t>（可多个）、</a:t>
            </a:r>
            <a:r>
              <a:rPr lang="en-US" altLang="zh-CN" sz="2400" dirty="0"/>
              <a:t>WHERE</a:t>
            </a:r>
            <a:r>
              <a:rPr lang="zh-CN" altLang="en-US" sz="2400" dirty="0"/>
              <a:t>、</a:t>
            </a:r>
            <a:r>
              <a:rPr lang="en-US" altLang="zh-CN" sz="2400" dirty="0"/>
              <a:t>RETURN</a:t>
            </a:r>
            <a:r>
              <a:rPr lang="zh-CN" altLang="en-US" sz="2400" dirty="0"/>
              <a:t>的组合语句完成，</a:t>
            </a:r>
            <a:r>
              <a:rPr lang="en-US" altLang="zh-CN" sz="2400" dirty="0"/>
              <a:t>MATCH</a:t>
            </a:r>
            <a:r>
              <a:rPr lang="zh-CN" altLang="en-US" sz="2400" dirty="0"/>
              <a:t>从属性图中获取有关点、边或属性的数据，</a:t>
            </a:r>
            <a:r>
              <a:rPr lang="en-US" altLang="zh-CN" sz="2400" dirty="0"/>
              <a:t>WHERE</a:t>
            </a:r>
            <a:r>
              <a:rPr lang="zh-CN" altLang="en-US" sz="2400" dirty="0"/>
              <a:t>子句过滤</a:t>
            </a:r>
            <a:r>
              <a:rPr lang="en-US" altLang="zh-CN" sz="2400" dirty="0"/>
              <a:t>MATCH</a:t>
            </a:r>
            <a:r>
              <a:rPr lang="zh-CN" altLang="en-US" sz="2400" dirty="0"/>
              <a:t>查询的结果，</a:t>
            </a:r>
            <a:r>
              <a:rPr lang="en-US" altLang="zh-CN" sz="2400" dirty="0"/>
              <a:t>RETURN</a:t>
            </a:r>
            <a:r>
              <a:rPr lang="zh-CN" altLang="en-US" sz="2400" dirty="0"/>
              <a:t>返回符合匹配条件数据的信息。</a:t>
            </a:r>
            <a:endParaRPr lang="en-US" altLang="zh-CN" sz="2400" dirty="0"/>
          </a:p>
          <a:p>
            <a:r>
              <a:rPr lang="zh-CN" altLang="en-US" sz="2400" dirty="0"/>
              <a:t>例：找出所有自导自演过电影的影星以及对应电影的名称。</a:t>
            </a:r>
            <a:endParaRPr lang="en-US" altLang="zh-CN" sz="2400" dirty="0"/>
          </a:p>
          <a:p>
            <a:r>
              <a:rPr lang="en-US" altLang="zh-CN" sz="2400" dirty="0"/>
              <a:t>MATCH (n1)-[:</a:t>
            </a:r>
            <a:r>
              <a:rPr lang="zh-CN" altLang="en-US" sz="2400" dirty="0"/>
              <a:t>导演</a:t>
            </a:r>
            <a:r>
              <a:rPr lang="en-US" altLang="zh-CN" sz="2400" dirty="0"/>
              <a:t>]-&gt;(n2:</a:t>
            </a:r>
            <a:r>
              <a:rPr lang="zh-CN" altLang="en-US" sz="2400" dirty="0"/>
              <a:t>电影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MATCH (n1)-[: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]-&gt;(n2:</a:t>
            </a:r>
            <a:r>
              <a:rPr lang="zh-CN" altLang="en-US" sz="2400" dirty="0"/>
              <a:t>电影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RETURN n1.</a:t>
            </a:r>
            <a:r>
              <a:rPr lang="zh-CN" altLang="en-US" sz="2400" dirty="0"/>
              <a:t>姓名</a:t>
            </a:r>
            <a:r>
              <a:rPr lang="en-US" altLang="zh-CN" sz="2400" dirty="0"/>
              <a:t>, n2.</a:t>
            </a:r>
            <a:r>
              <a:rPr lang="zh-CN" altLang="en-US" sz="2400" dirty="0"/>
              <a:t>名称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8645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5461"/>
                <a:ext cx="10515600" cy="521951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Cypher</a:t>
                </a:r>
                <a:r>
                  <a:rPr lang="zh-CN" altLang="en-US" dirty="0"/>
                  <a:t>可以实现使用查询路径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的图导航查询，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包括使用反向边表达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sz="2400" dirty="0"/>
                  <a:t>例：使用查询路径例：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charset="0"/>
                                  </a:rPr>
                                  <m:t>出演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·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出演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ˉ</m:t>
                                </m:r>
                              </m:e>
                              <m:sup/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r>
                  <a:rPr lang="zh-CN" altLang="en-US" sz="2400" dirty="0"/>
                  <a:t>，查询曾经出演过同一部电影的合作影星，条件的正则表达式中包含一条出演的反向边。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MATCH (n1)-[:</a:t>
                </a:r>
                <a:r>
                  <a:rPr lang="zh-CN" altLang="en-US" sz="2400" dirty="0"/>
                  <a:t>出演</a:t>
                </a:r>
                <a:r>
                  <a:rPr lang="en-US" altLang="zh-CN" sz="2400" dirty="0"/>
                  <a:t>]-&gt;(:</a:t>
                </a:r>
                <a:r>
                  <a:rPr lang="zh-CN" altLang="en-US" sz="2400" dirty="0"/>
                  <a:t>电影</a:t>
                </a:r>
                <a:r>
                  <a:rPr lang="en-US" altLang="zh-CN" sz="2400" dirty="0"/>
                  <a:t>)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&lt;-[: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出演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]-</a:t>
                </a:r>
                <a:r>
                  <a:rPr lang="en-US" altLang="zh-CN" sz="2400" dirty="0"/>
                  <a:t>(n2)</a:t>
                </a:r>
              </a:p>
              <a:p>
                <a:r>
                  <a:rPr lang="en-US" altLang="zh-CN" sz="2400" dirty="0"/>
                  <a:t>RETURN distinct n1.</a:t>
                </a:r>
                <a:r>
                  <a:rPr lang="zh-CN" altLang="en-US" sz="2400" dirty="0"/>
                  <a:t>姓名，</a:t>
                </a:r>
                <a:r>
                  <a:rPr lang="en-US" altLang="zh-CN" sz="2400" dirty="0"/>
                  <a:t>n2.</a:t>
                </a:r>
                <a:r>
                  <a:rPr lang="zh-CN" altLang="en-US" sz="2400" dirty="0"/>
                  <a:t>姓名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5461"/>
                <a:ext cx="10515600" cy="5219511"/>
              </a:xfrm>
              <a:blipFill>
                <a:blip r:embed="rId2"/>
                <a:stretch>
                  <a:fillRect l="-1217" t="-467" r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1993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例：通过和“吴孟达”共同出演过电影的演员为桥梁，找出和这些演员有过合作的其他演员。</a:t>
            </a:r>
            <a:endParaRPr lang="en-US" altLang="zh-CN" sz="2400" dirty="0"/>
          </a:p>
          <a:p>
            <a:r>
              <a:rPr lang="zh-CN" altLang="en-US" sz="2400" dirty="0"/>
              <a:t>导航路径思路：</a:t>
            </a:r>
            <a:r>
              <a:rPr lang="en-US" altLang="zh-CN" sz="2400" dirty="0"/>
              <a:t>actor-co_actors-co_co_actors</a:t>
            </a:r>
          </a:p>
          <a:p>
            <a:r>
              <a:rPr lang="en-US" altLang="zh-CN" sz="2400" dirty="0"/>
              <a:t>MATCH (t:Person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吴孟达</a:t>
            </a:r>
            <a:r>
              <a:rPr lang="en-US" altLang="zh-CN" sz="2400" dirty="0"/>
              <a:t>’})-[: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]-&gt;(m1)&lt;-[: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</a:t>
            </a:r>
            <a:r>
              <a:rPr lang="en-US" altLang="zh-CN" sz="2400" dirty="0">
                <a:solidFill>
                  <a:srgbClr val="FF0000"/>
                </a:solidFill>
              </a:rPr>
              <a:t>coActors</a:t>
            </a:r>
            <a:r>
              <a:rPr lang="en-US" altLang="zh-CN" sz="2400" dirty="0"/>
              <a:t>),</a:t>
            </a:r>
          </a:p>
          <a:p>
            <a:r>
              <a:rPr lang="en-US" altLang="zh-CN" sz="2400" dirty="0"/>
              <a:t>             (</a:t>
            </a:r>
            <a:r>
              <a:rPr lang="en-US" altLang="zh-CN" sz="2400" dirty="0">
                <a:solidFill>
                  <a:srgbClr val="FF0000"/>
                </a:solidFill>
              </a:rPr>
              <a:t>coActors</a:t>
            </a:r>
            <a:r>
              <a:rPr lang="en-US" altLang="zh-CN" sz="2400" dirty="0"/>
              <a:t>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]-&gt;(m2)&lt;-[: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]-(co_co_Actors)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排除演员</a:t>
            </a:r>
            <a:r>
              <a:rPr lang="en-US" altLang="zh-CN" sz="2400" dirty="0">
                <a:solidFill>
                  <a:srgbClr val="00B0F0"/>
                </a:solidFill>
              </a:rPr>
              <a:t>t</a:t>
            </a:r>
            <a:r>
              <a:rPr lang="zh-CN" altLang="en-US" sz="2400" dirty="0">
                <a:solidFill>
                  <a:srgbClr val="00B0F0"/>
                </a:solidFill>
              </a:rPr>
              <a:t>的直接共同演出演员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WHERE NOT (t)-[: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]-(co_co_Actors) </a:t>
            </a:r>
          </a:p>
          <a:p>
            <a:r>
              <a:rPr lang="en-US" altLang="zh-CN" sz="2400" dirty="0"/>
              <a:t>AND t&lt;&gt;co_co_Actors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排除</a:t>
            </a:r>
            <a:r>
              <a:rPr lang="en-US" altLang="zh-CN" sz="2400" dirty="0">
                <a:solidFill>
                  <a:srgbClr val="00B0F0"/>
                </a:solidFill>
              </a:rPr>
              <a:t>t</a:t>
            </a:r>
            <a:r>
              <a:rPr lang="zh-CN" altLang="en-US" sz="2400" dirty="0">
                <a:solidFill>
                  <a:srgbClr val="00B0F0"/>
                </a:solidFill>
              </a:rPr>
              <a:t>本人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RETURN co_co_Actors.</a:t>
            </a:r>
            <a:r>
              <a:rPr lang="zh-CN" altLang="en-US" sz="2400" dirty="0"/>
              <a:t>姓名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1444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例：列出一组用户（</a:t>
            </a:r>
            <a:r>
              <a:rPr lang="en-US" altLang="zh-CN" sz="2400" dirty="0"/>
              <a:t>5</a:t>
            </a:r>
            <a:r>
              <a:rPr lang="zh-CN" altLang="en-US" sz="2400" dirty="0"/>
              <a:t>、</a:t>
            </a: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3</a:t>
            </a:r>
            <a:r>
              <a:rPr lang="zh-CN" altLang="en-US" sz="2400" dirty="0"/>
              <a:t>）的</a:t>
            </a:r>
            <a:r>
              <a:rPr lang="en-US" altLang="zh-CN" sz="2400" dirty="0"/>
              <a:t>id</a:t>
            </a:r>
            <a:r>
              <a:rPr lang="zh-CN" altLang="en-US" sz="2400" dirty="0"/>
              <a:t>，遍历图查找这些用户指向的</a:t>
            </a:r>
            <a:r>
              <a:rPr lang="en-US" altLang="zh-CN" sz="2400" dirty="0"/>
              <a:t>friend</a:t>
            </a:r>
            <a:r>
              <a:rPr lang="zh-CN" altLang="en-US" sz="2400" dirty="0"/>
              <a:t>，并筛选保留</a:t>
            </a:r>
            <a:r>
              <a:rPr lang="en-US" altLang="zh-CN" sz="2400" dirty="0"/>
              <a:t>name</a:t>
            </a:r>
            <a:r>
              <a:rPr lang="zh-CN" altLang="en-US" sz="2400" dirty="0"/>
              <a:t>是以</a:t>
            </a:r>
            <a:r>
              <a:rPr lang="en-US" altLang="zh-CN" sz="2400" dirty="0"/>
              <a:t>S</a:t>
            </a:r>
            <a:r>
              <a:rPr lang="zh-CN" altLang="en-US" sz="2400" dirty="0"/>
              <a:t>开头的</a:t>
            </a:r>
            <a:r>
              <a:rPr lang="en-US" altLang="zh-CN" sz="2400" dirty="0"/>
              <a:t>friends</a:t>
            </a:r>
            <a:r>
              <a:rPr lang="zh-CN" altLang="en-US" sz="2400" dirty="0"/>
              <a:t>，返回用户、</a:t>
            </a:r>
            <a:r>
              <a:rPr lang="en-US" altLang="zh-CN" sz="2400" dirty="0"/>
              <a:t>friend</a:t>
            </a:r>
            <a:r>
              <a:rPr lang="zh-CN" altLang="en-US" sz="2400" dirty="0"/>
              <a:t>的</a:t>
            </a:r>
            <a:r>
              <a:rPr lang="en-US" altLang="zh-CN" sz="2400" dirty="0"/>
              <a:t>name</a:t>
            </a:r>
            <a:r>
              <a:rPr lang="zh-CN" altLang="en-US" sz="2400" dirty="0"/>
              <a:t>属性。</a:t>
            </a:r>
            <a:endParaRPr lang="en-US" altLang="zh-CN" sz="2400" dirty="0"/>
          </a:p>
          <a:p>
            <a:r>
              <a:rPr lang="en-US" altLang="zh-CN" sz="2400" dirty="0"/>
              <a:t>MATCH (user) WHERE id(user) IN [5,2,3] </a:t>
            </a:r>
          </a:p>
          <a:p>
            <a:r>
              <a:rPr lang="en-US" altLang="zh-CN" sz="2400" dirty="0"/>
              <a:t>MATCH user-[:friend]-&gt;follower</a:t>
            </a:r>
          </a:p>
          <a:p>
            <a:r>
              <a:rPr lang="en-US" altLang="zh-CN" sz="2400" dirty="0"/>
              <a:t>WHERE follower.name =~‘S.*’</a:t>
            </a:r>
          </a:p>
          <a:p>
            <a:r>
              <a:rPr lang="en-US" altLang="zh-CN" sz="2400" dirty="0"/>
              <a:t>RETURN user, follower.name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164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5374</TotalTime>
  <Words>19988</Words>
  <Application>Microsoft Office PowerPoint</Application>
  <PresentationFormat>宽屏</PresentationFormat>
  <Paragraphs>1756</Paragraphs>
  <Slides>148</Slides>
  <Notes>93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148</vt:i4>
      </vt:variant>
    </vt:vector>
  </HeadingPairs>
  <TitlesOfParts>
    <vt:vector size="161" baseType="lpstr">
      <vt:lpstr>MS Mincho</vt:lpstr>
      <vt:lpstr>等线</vt:lpstr>
      <vt:lpstr>等线 Light</vt:lpstr>
      <vt:lpstr>微软雅黑</vt:lpstr>
      <vt:lpstr>Arial</vt:lpstr>
      <vt:lpstr>Calibri</vt:lpstr>
      <vt:lpstr>Cambria Math</vt:lpstr>
      <vt:lpstr>Symbol</vt:lpstr>
      <vt:lpstr>Times New Roman</vt:lpstr>
      <vt:lpstr>Verdana</vt:lpstr>
      <vt:lpstr>Wingdings</vt:lpstr>
      <vt:lpstr>Office 主题​​</vt:lpstr>
      <vt:lpstr>Visio</vt:lpstr>
      <vt:lpstr>大数据管理</vt:lpstr>
      <vt:lpstr>第5章 图模型与类SQL查询语言</vt:lpstr>
      <vt:lpstr>第5章 图模型与类SQL查询语言</vt:lpstr>
      <vt:lpstr>图的应用无处不在</vt:lpstr>
      <vt:lpstr>PowerPoint 演示文稿</vt:lpstr>
      <vt:lpstr>5.1 图数据结构及其形式化定义</vt:lpstr>
      <vt:lpstr>5.1 图数据结构及其形式化定义</vt:lpstr>
      <vt:lpstr>5.1.2.1 标签图定义及其语义表达（续）</vt:lpstr>
      <vt:lpstr>5.1.2.1 标签图定义及其语义表达（续）</vt:lpstr>
      <vt:lpstr>5.1.2.2 资源描述框架（RDF）</vt:lpstr>
      <vt:lpstr>5.1.2.2 资源描述框架（RDF）</vt:lpstr>
      <vt:lpstr>5.1.2.2 资源描述框架（RDF）（续）</vt:lpstr>
      <vt:lpstr>5.1.2.2 资源描述框架（RDF）（续）</vt:lpstr>
      <vt:lpstr>5.1.2.2 资源描述框架（RDF）（续）</vt:lpstr>
      <vt:lpstr>5.1.2.2 资源描述框架（RDF）（续）</vt:lpstr>
      <vt:lpstr>5.1.2.2 资源描述框架（RDF）（续）</vt:lpstr>
      <vt:lpstr>5.1.2.2 资源描述框架（RDF）（续）</vt:lpstr>
      <vt:lpstr>5.1.2.3 OWL(Web Ontology Language)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 图数据结构及其形式化定义</vt:lpstr>
      <vt:lpstr>5.1.3 属性图（续）</vt:lpstr>
      <vt:lpstr>5.1.3 属性图（续）</vt:lpstr>
      <vt:lpstr>5.1.3 属性图（续）</vt:lpstr>
      <vt:lpstr>5.1.3 属性图（续）</vt:lpstr>
      <vt:lpstr>5.1.3 属性图（续）</vt:lpstr>
      <vt:lpstr>5.1.3 属性图（续）</vt:lpstr>
      <vt:lpstr>5.1.4 知识图谱</vt:lpstr>
      <vt:lpstr>5.1.4.1 知识图谱概述（续）</vt:lpstr>
      <vt:lpstr>5.1.4.1 知识图谱概述（续）</vt:lpstr>
      <vt:lpstr>5.1.4.1 知识图谱概述（续）</vt:lpstr>
      <vt:lpstr>5.1.4.2 知识图谱技术架构</vt:lpstr>
      <vt:lpstr>5.2 图数据操作</vt:lpstr>
      <vt:lpstr>5.2.1 图匹配</vt:lpstr>
      <vt:lpstr>5.2.1.1 面向标签图的图匹配（续）</vt:lpstr>
      <vt:lpstr>5.2.1.1 面向标签图的图匹配（续）</vt:lpstr>
      <vt:lpstr>5.2.1.2 面向属性图的图匹配</vt:lpstr>
      <vt:lpstr>定义：基于属性图的同构子图（续）</vt:lpstr>
      <vt:lpstr>5.2.1.2 面向属性图的图匹配（续） </vt:lpstr>
      <vt:lpstr>5.2.1.2 图匹配算法 </vt:lpstr>
      <vt:lpstr>5.2.1.2 图匹配算法 </vt:lpstr>
      <vt:lpstr>5.2.1.2 图匹配算法 </vt:lpstr>
      <vt:lpstr>PowerPoint 演示文稿</vt:lpstr>
      <vt:lpstr>5.2.1.2 图匹配算法 </vt:lpstr>
      <vt:lpstr>5.2.1.2 图匹配算法 </vt:lpstr>
      <vt:lpstr>规则（3）、（4）解读</vt:lpstr>
      <vt:lpstr>5.2.1.2 图匹配算法 </vt:lpstr>
      <vt:lpstr>规则（5）解读</vt:lpstr>
      <vt:lpstr>规则（6）解读</vt:lpstr>
      <vt:lpstr>5.2.1.2 图匹配算法 </vt:lpstr>
      <vt:lpstr>规则（7）解读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5.2.2 图导航</vt:lpstr>
      <vt:lpstr>5.2.2 图导航（续）</vt:lpstr>
      <vt:lpstr>5.2.2 图导航（续）</vt:lpstr>
      <vt:lpstr>5.2.3 图与关系的复合操作</vt:lpstr>
      <vt:lpstr>5.2.3.2 复杂的图匹配</vt:lpstr>
      <vt:lpstr>5.2.3.2 复杂的图匹配（续）</vt:lpstr>
      <vt:lpstr>5.3面向图数据的类SQL查询语言</vt:lpstr>
      <vt:lpstr>5.3.1 SPARQL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5.3.2 Cypher</vt:lpstr>
      <vt:lpstr>5.3.2 Cypher（续）</vt:lpstr>
      <vt:lpstr>5.3.2.1 Cypher对象创建</vt:lpstr>
      <vt:lpstr>5.3.2.1 Cypher对象创建（续）</vt:lpstr>
      <vt:lpstr>5.3.2.1 Cypher对象创建（续）</vt:lpstr>
      <vt:lpstr>5.3.2.2 Cypher检索</vt:lpstr>
      <vt:lpstr>5.3.2.2 Cypher检索（续）</vt:lpstr>
      <vt:lpstr>5.3.2.2 Cypher检索（续）</vt:lpstr>
      <vt:lpstr>5.3.2.2 Cypher检索（续）</vt:lpstr>
      <vt:lpstr>5.3.2.2 Cypher检索（续）</vt:lpstr>
      <vt:lpstr>5.3.2.3 Cypher图匹配</vt:lpstr>
      <vt:lpstr>5.3.2.4 Cypher图导航</vt:lpstr>
      <vt:lpstr>5.3.2.4 Cypher图导航（续）</vt:lpstr>
      <vt:lpstr>5.3.2.4 Cypher图导航（续）</vt:lpstr>
      <vt:lpstr>5.3.2.4 Cypher图导航（续）</vt:lpstr>
      <vt:lpstr>5.3.2.4 Cypher图导航（续）</vt:lpstr>
      <vt:lpstr>5.3.2.4 Cypher图导航（续）</vt:lpstr>
      <vt:lpstr>5.3.2.4 Cypher图导航（续）</vt:lpstr>
      <vt:lpstr>5.3.2.4 Cypher图导航（续）</vt:lpstr>
      <vt:lpstr>5.3.2.5 Cypher图与关系复杂操作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PowerPoint 演示文稿</vt:lpstr>
      <vt:lpstr>5.3.2.6 Cypher图更新</vt:lpstr>
      <vt:lpstr>5.3.2.6 Cypher图更新</vt:lpstr>
      <vt:lpstr>5.3.2.6 Cypher图更新</vt:lpstr>
      <vt:lpstr>5.3.2.6 Cypher图更新</vt:lpstr>
      <vt:lpstr>5.3.3  Gremlin</vt:lpstr>
      <vt:lpstr>5.3.3  Gremin</vt:lpstr>
      <vt:lpstr>5.4 Neo4j图数据库</vt:lpstr>
      <vt:lpstr>5.4.1 Neo4j概述（续）</vt:lpstr>
      <vt:lpstr>5.4.1 Neo4j概述（续）</vt:lpstr>
      <vt:lpstr>5.4.1 Neo4j概述（续）</vt:lpstr>
      <vt:lpstr>5.4.2 Neo4j数据导入</vt:lpstr>
      <vt:lpstr>5种插入数据方式对比</vt:lpstr>
      <vt:lpstr>5.4.2 Neo4j数据导入（续）</vt:lpstr>
      <vt:lpstr>5.4.2 Neo4j数据导入（续）</vt:lpstr>
      <vt:lpstr>PowerPoint 演示文稿</vt:lpstr>
      <vt:lpstr>PowerPoint 演示文稿</vt:lpstr>
      <vt:lpstr>5.5 大规模图计算任务</vt:lpstr>
      <vt:lpstr>5.5.1 图计算的典型任务（续）</vt:lpstr>
      <vt:lpstr>5.5.2 图计算模型</vt:lpstr>
      <vt:lpstr>5.5.2.1 图计算模型——BSP</vt:lpstr>
      <vt:lpstr>5.5.2.1 图计算模型——BSP</vt:lpstr>
      <vt:lpstr>5.5.2.1 图计算模型——BSP（续）</vt:lpstr>
      <vt:lpstr>5.5.2.1 图计算模型——BSP（续）</vt:lpstr>
      <vt:lpstr>5.5.2.1 图计算模型——BSP（续）</vt:lpstr>
      <vt:lpstr>5.5.2.2 图计算模型GAS</vt:lpstr>
      <vt:lpstr>5.5.2.2 图计算模型GAS（续）</vt:lpstr>
      <vt:lpstr>5.5.2.2 图计算模型GAS（续）</vt:lpstr>
      <vt:lpstr>5.5.2.2 图计算模型GAS（续）</vt:lpstr>
      <vt:lpstr>5.5.2.2 图计算模型GAS（续）</vt:lpstr>
      <vt:lpstr>5.5.2.3 图计算任务举例</vt:lpstr>
      <vt:lpstr>5.5.2.3 图计算任务举例（续）</vt:lpstr>
      <vt:lpstr>5.5.2.3 图计算任务举例（续）</vt:lpstr>
      <vt:lpstr>5.5.2.3 图计算任务举例（续）</vt:lpstr>
      <vt:lpstr>图数据与社会</vt:lpstr>
      <vt:lpstr>本章小结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华科</cp:lastModifiedBy>
  <cp:revision>917</cp:revision>
  <dcterms:created xsi:type="dcterms:W3CDTF">2020-06-18T17:33:31Z</dcterms:created>
  <dcterms:modified xsi:type="dcterms:W3CDTF">2023-09-24T15:22:54Z</dcterms:modified>
</cp:coreProperties>
</file>